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5" d="100"/>
          <a:sy n="125" d="100"/>
        </p:scale>
        <p:origin x="1818" y="-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7/18/2023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7/18/2023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jpe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jpe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12.png"/><Relationship Id="rId18" Type="http://schemas.openxmlformats.org/officeDocument/2006/relationships/image" Target="../media/image37.png"/><Relationship Id="rId3" Type="http://schemas.openxmlformats.org/officeDocument/2006/relationships/image" Target="../media/image4.png"/><Relationship Id="rId7" Type="http://schemas.openxmlformats.org/officeDocument/2006/relationships/image" Target="../media/image28.png"/><Relationship Id="rId12" Type="http://schemas.openxmlformats.org/officeDocument/2006/relationships/image" Target="../media/image11.png"/><Relationship Id="rId17" Type="http://schemas.openxmlformats.org/officeDocument/2006/relationships/image" Target="../media/image36.png"/><Relationship Id="rId2" Type="http://schemas.openxmlformats.org/officeDocument/2006/relationships/image" Target="../media/image1.png"/><Relationship Id="rId16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5" Type="http://schemas.openxmlformats.org/officeDocument/2006/relationships/image" Target="../media/image34.png"/><Relationship Id="rId10" Type="http://schemas.openxmlformats.org/officeDocument/2006/relationships/image" Target="../media/image31.png"/><Relationship Id="rId19" Type="http://schemas.openxmlformats.org/officeDocument/2006/relationships/image" Target="../media/image38.png"/><Relationship Id="rId4" Type="http://schemas.openxmlformats.org/officeDocument/2006/relationships/image" Target="../media/image13.png"/><Relationship Id="rId9" Type="http://schemas.openxmlformats.org/officeDocument/2006/relationships/image" Target="../media/image30.png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610426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202907" y="9092509"/>
            <a:ext cx="3297074" cy="36095"/>
            <a:chOff x="202907" y="8977445"/>
            <a:chExt cx="3297074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907" y="8977445"/>
              <a:ext cx="3297074" cy="36095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242147" y="10318133"/>
            <a:ext cx="7074140" cy="67743"/>
            <a:chOff x="242147" y="10318133"/>
            <a:chExt cx="7074140" cy="67743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42147" y="10318133"/>
              <a:ext cx="7074140" cy="6774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42147" y="4505391"/>
            <a:ext cx="2213783" cy="3797805"/>
            <a:chOff x="242147" y="4505391"/>
            <a:chExt cx="2213783" cy="379780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2147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33892" y="7904358"/>
            <a:ext cx="2030292" cy="265757"/>
            <a:chOff x="333892" y="7904358"/>
            <a:chExt cx="2030292" cy="265757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3892" y="7904358"/>
              <a:ext cx="2030292" cy="265757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309598" y="4935155"/>
            <a:ext cx="2078880" cy="1575901"/>
            <a:chOff x="309598" y="4935155"/>
            <a:chExt cx="2078880" cy="1575901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-686983" y="4190063"/>
              <a:ext cx="4157761" cy="3151802"/>
            </a:xfrm>
            <a:prstGeom prst="rect">
              <a:avLst/>
            </a:prstGeom>
          </p:spPr>
        </p:pic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09598" y="4935155"/>
              <a:ext cx="2078880" cy="1575901"/>
            </a:xfrm>
            <a:prstGeom prst="rect">
              <a:avLst/>
            </a:prstGeom>
          </p:spPr>
        </p:pic>
      </p:grpSp>
      <p:pic>
        <p:nvPicPr>
          <p:cNvPr id="24" name="Object 23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09082" y="8782631"/>
            <a:ext cx="1365885" cy="366933"/>
          </a:xfrm>
          <a:prstGeom prst="rect">
            <a:avLst/>
          </a:prstGeom>
        </p:spPr>
      </p:pic>
      <p:pic>
        <p:nvPicPr>
          <p:cNvPr id="25" name="Object 24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18223" y="4574418"/>
            <a:ext cx="1319226" cy="314150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1411317" y="147458"/>
            <a:ext cx="4739270" cy="248888"/>
            <a:chOff x="1411317" y="147458"/>
            <a:chExt cx="4739270" cy="248888"/>
          </a:xfrm>
        </p:grpSpPr>
        <p:grpSp>
          <p:nvGrpSpPr>
            <p:cNvPr id="1009" name="그룹 1009"/>
            <p:cNvGrpSpPr/>
            <p:nvPr/>
          </p:nvGrpSpPr>
          <p:grpSpPr>
            <a:xfrm>
              <a:off x="1411317" y="201957"/>
              <a:ext cx="576104" cy="124652"/>
              <a:chOff x="1411317" y="201957"/>
              <a:chExt cx="576104" cy="124652"/>
            </a:xfrm>
          </p:grpSpPr>
          <p:pic>
            <p:nvPicPr>
              <p:cNvPr id="28" name="Object 27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411317" y="201957"/>
                <a:ext cx="576104" cy="124652"/>
              </a:xfrm>
              <a:prstGeom prst="rect">
                <a:avLst/>
              </a:prstGeom>
            </p:spPr>
          </p:pic>
        </p:grpSp>
        <p:grpSp>
          <p:nvGrpSpPr>
            <p:cNvPr id="1010" name="그룹 1010"/>
            <p:cNvGrpSpPr/>
            <p:nvPr/>
          </p:nvGrpSpPr>
          <p:grpSpPr>
            <a:xfrm>
              <a:off x="5574483" y="201957"/>
              <a:ext cx="576104" cy="124652"/>
              <a:chOff x="5574483" y="201957"/>
              <a:chExt cx="576104" cy="124652"/>
            </a:xfrm>
          </p:grpSpPr>
          <p:pic>
            <p:nvPicPr>
              <p:cNvPr id="31" name="Object 30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5574483" y="201957"/>
                <a:ext cx="576104" cy="124652"/>
              </a:xfrm>
              <a:prstGeom prst="rect">
                <a:avLst/>
              </a:prstGeom>
            </p:spPr>
          </p:pic>
        </p:grpSp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025515" y="120792"/>
              <a:ext cx="3481150" cy="285655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242147" y="1802649"/>
            <a:ext cx="1423579" cy="273204"/>
            <a:chOff x="242147" y="1802649"/>
            <a:chExt cx="1423579" cy="273204"/>
          </a:xfrm>
        </p:grpSpPr>
        <p:grpSp>
          <p:nvGrpSpPr>
            <p:cNvPr id="1012" name="그룹 1012"/>
            <p:cNvGrpSpPr/>
            <p:nvPr/>
          </p:nvGrpSpPr>
          <p:grpSpPr>
            <a:xfrm>
              <a:off x="242147" y="1802649"/>
              <a:ext cx="1423579" cy="273204"/>
              <a:chOff x="242147" y="1802649"/>
              <a:chExt cx="1423579" cy="273204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242147" y="1802649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97616" y="1818554"/>
              <a:ext cx="1093865" cy="250179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242147" y="2288796"/>
            <a:ext cx="1423579" cy="273204"/>
            <a:chOff x="242147" y="2288796"/>
            <a:chExt cx="1423579" cy="273204"/>
          </a:xfrm>
        </p:grpSpPr>
        <p:grpSp>
          <p:nvGrpSpPr>
            <p:cNvPr id="1014" name="그룹 1014"/>
            <p:cNvGrpSpPr/>
            <p:nvPr/>
          </p:nvGrpSpPr>
          <p:grpSpPr>
            <a:xfrm>
              <a:off x="242147" y="2288796"/>
              <a:ext cx="1423579" cy="273204"/>
              <a:chOff x="242147" y="2288796"/>
              <a:chExt cx="1423579" cy="273204"/>
            </a:xfrm>
          </p:grpSpPr>
          <p:pic>
            <p:nvPicPr>
              <p:cNvPr id="43" name="Object 42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242147" y="2288796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45" name="Object 44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97616" y="2304701"/>
              <a:ext cx="946112" cy="250179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242147" y="2774942"/>
            <a:ext cx="1423579" cy="273204"/>
            <a:chOff x="242147" y="2774942"/>
            <a:chExt cx="1423579" cy="273204"/>
          </a:xfrm>
        </p:grpSpPr>
        <p:grpSp>
          <p:nvGrpSpPr>
            <p:cNvPr id="1016" name="그룹 1016"/>
            <p:cNvGrpSpPr/>
            <p:nvPr/>
          </p:nvGrpSpPr>
          <p:grpSpPr>
            <a:xfrm>
              <a:off x="242147" y="2774942"/>
              <a:ext cx="1423579" cy="273204"/>
              <a:chOff x="242147" y="2774942"/>
              <a:chExt cx="1423579" cy="273204"/>
            </a:xfrm>
          </p:grpSpPr>
          <p:pic>
            <p:nvPicPr>
              <p:cNvPr id="49" name="Object 48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242147" y="2774942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51" name="Object 50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97616" y="2790849"/>
              <a:ext cx="955636" cy="250179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242147" y="3261089"/>
            <a:ext cx="1423579" cy="273204"/>
            <a:chOff x="242147" y="3261089"/>
            <a:chExt cx="1423579" cy="273204"/>
          </a:xfrm>
        </p:grpSpPr>
        <p:grpSp>
          <p:nvGrpSpPr>
            <p:cNvPr id="1018" name="그룹 1018"/>
            <p:cNvGrpSpPr/>
            <p:nvPr/>
          </p:nvGrpSpPr>
          <p:grpSpPr>
            <a:xfrm>
              <a:off x="242147" y="3261089"/>
              <a:ext cx="1423579" cy="273204"/>
              <a:chOff x="242147" y="3261089"/>
              <a:chExt cx="1423579" cy="273204"/>
            </a:xfrm>
          </p:grpSpPr>
          <p:pic>
            <p:nvPicPr>
              <p:cNvPr id="55" name="Object 54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242147" y="3261089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57" name="Object 56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97616" y="3276991"/>
              <a:ext cx="946112" cy="250179"/>
            </a:xfrm>
            <a:prstGeom prst="rect">
              <a:avLst/>
            </a:prstGeom>
          </p:spPr>
        </p:pic>
      </p:grpSp>
      <p:grpSp>
        <p:nvGrpSpPr>
          <p:cNvPr id="1019" name="그룹 1019"/>
          <p:cNvGrpSpPr/>
          <p:nvPr/>
        </p:nvGrpSpPr>
        <p:grpSpPr>
          <a:xfrm>
            <a:off x="242147" y="3946637"/>
            <a:ext cx="1647964" cy="284468"/>
            <a:chOff x="242147" y="3946637"/>
            <a:chExt cx="1647964" cy="284468"/>
          </a:xfrm>
        </p:grpSpPr>
        <p:grpSp>
          <p:nvGrpSpPr>
            <p:cNvPr id="1020" name="그룹 1020"/>
            <p:cNvGrpSpPr/>
            <p:nvPr/>
          </p:nvGrpSpPr>
          <p:grpSpPr>
            <a:xfrm>
              <a:off x="242147" y="3946637"/>
              <a:ext cx="1647964" cy="284468"/>
              <a:chOff x="242147" y="3946637"/>
              <a:chExt cx="1647964" cy="284468"/>
            </a:xfrm>
          </p:grpSpPr>
          <p:pic>
            <p:nvPicPr>
              <p:cNvPr id="61" name="Object 60"/>
              <p:cNvPicPr>
                <a:picLocks noChangeAspect="1"/>
              </p:cNvPicPr>
              <p:nvPr/>
            </p:nvPicPr>
            <p:blipFill>
              <a:blip r:embed="rId19" cstate="print"/>
              <a:stretch>
                <a:fillRect/>
              </a:stretch>
            </p:blipFill>
            <p:spPr>
              <a:xfrm>
                <a:off x="242147" y="3946637"/>
                <a:ext cx="1647964" cy="284468"/>
              </a:xfrm>
              <a:prstGeom prst="rect">
                <a:avLst/>
              </a:prstGeom>
            </p:spPr>
          </p:pic>
        </p:grpSp>
        <p:pic>
          <p:nvPicPr>
            <p:cNvPr id="63" name="Object 62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86196" y="3953241"/>
              <a:ext cx="1396722" cy="269322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2711650" y="4505391"/>
            <a:ext cx="2213783" cy="3797805"/>
            <a:chOff x="2711650" y="4505391"/>
            <a:chExt cx="2213783" cy="3797805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711650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5181153" y="4505391"/>
            <a:ext cx="2213783" cy="3797805"/>
            <a:chOff x="5181153" y="4505391"/>
            <a:chExt cx="2213783" cy="3797805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181153" y="4505391"/>
              <a:ext cx="2213783" cy="3797805"/>
            </a:xfrm>
            <a:prstGeom prst="rect">
              <a:avLst/>
            </a:prstGeom>
          </p:spPr>
        </p:pic>
      </p:grpSp>
      <p:pic>
        <p:nvPicPr>
          <p:cNvPr id="71" name="Object 70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2987726" y="4574418"/>
            <a:ext cx="1227740" cy="304626"/>
          </a:xfrm>
          <a:prstGeom prst="rect">
            <a:avLst/>
          </a:prstGeom>
        </p:spPr>
      </p:pic>
      <p:pic>
        <p:nvPicPr>
          <p:cNvPr id="72" name="Object 71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5322333" y="4574418"/>
            <a:ext cx="1715978" cy="314150"/>
          </a:xfrm>
          <a:prstGeom prst="rect">
            <a:avLst/>
          </a:prstGeom>
        </p:spPr>
      </p:pic>
      <p:grpSp>
        <p:nvGrpSpPr>
          <p:cNvPr id="1023" name="그룹 1023"/>
          <p:cNvGrpSpPr/>
          <p:nvPr/>
        </p:nvGrpSpPr>
        <p:grpSpPr>
          <a:xfrm>
            <a:off x="2779101" y="4935155"/>
            <a:ext cx="2078880" cy="1575901"/>
            <a:chOff x="2779101" y="4935155"/>
            <a:chExt cx="2078880" cy="1575901"/>
          </a:xfrm>
        </p:grpSpPr>
        <p:pic>
          <p:nvPicPr>
            <p:cNvPr id="74" name="Object 73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782520" y="4190063"/>
              <a:ext cx="4157761" cy="3151802"/>
            </a:xfrm>
            <a:prstGeom prst="rect">
              <a:avLst/>
            </a:prstGeom>
          </p:spPr>
        </p:pic>
        <p:pic>
          <p:nvPicPr>
            <p:cNvPr id="75" name="Object 74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779101" y="4935155"/>
              <a:ext cx="2078880" cy="1575901"/>
            </a:xfrm>
            <a:prstGeom prst="rect">
              <a:avLst/>
            </a:prstGeom>
          </p:spPr>
        </p:pic>
      </p:grpSp>
      <p:pic>
        <p:nvPicPr>
          <p:cNvPr id="78" name="Object 7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252023" y="4190063"/>
            <a:ext cx="4157761" cy="3151802"/>
          </a:xfrm>
          <a:prstGeom prst="rect">
            <a:avLst/>
          </a:prstGeom>
        </p:spPr>
      </p:pic>
      <p:grpSp>
        <p:nvGrpSpPr>
          <p:cNvPr id="1025" name="그룹 1025"/>
          <p:cNvGrpSpPr/>
          <p:nvPr/>
        </p:nvGrpSpPr>
        <p:grpSpPr>
          <a:xfrm>
            <a:off x="2816293" y="7904358"/>
            <a:ext cx="2030292" cy="265757"/>
            <a:chOff x="2816293" y="7904358"/>
            <a:chExt cx="2030292" cy="265757"/>
          </a:xfrm>
        </p:grpSpPr>
        <p:pic>
          <p:nvPicPr>
            <p:cNvPr id="82" name="Object 8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816293" y="7904358"/>
              <a:ext cx="2030292" cy="265757"/>
            </a:xfrm>
            <a:prstGeom prst="rect">
              <a:avLst/>
            </a:prstGeom>
          </p:spPr>
        </p:pic>
      </p:grpSp>
      <p:grpSp>
        <p:nvGrpSpPr>
          <p:cNvPr id="1026" name="그룹 1026"/>
          <p:cNvGrpSpPr/>
          <p:nvPr/>
        </p:nvGrpSpPr>
        <p:grpSpPr>
          <a:xfrm>
            <a:off x="5298693" y="7904358"/>
            <a:ext cx="2030292" cy="265757"/>
            <a:chOff x="5298693" y="7904358"/>
            <a:chExt cx="2030292" cy="265757"/>
          </a:xfrm>
        </p:grpSpPr>
        <p:pic>
          <p:nvPicPr>
            <p:cNvPr id="85" name="Object 84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298693" y="7904358"/>
              <a:ext cx="2030292" cy="265757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171515" y="8701087"/>
            <a:ext cx="364386" cy="364386"/>
            <a:chOff x="171515" y="8586023"/>
            <a:chExt cx="364386" cy="364386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71515" y="8586023"/>
              <a:ext cx="364386" cy="364386"/>
            </a:xfrm>
            <a:prstGeom prst="rect">
              <a:avLst/>
            </a:prstGeom>
          </p:spPr>
        </p:pic>
      </p:grpSp>
      <p:sp>
        <p:nvSpPr>
          <p:cNvPr id="65" name="TextBox 64">
            <a:extLst>
              <a:ext uri="{FF2B5EF4-FFF2-40B4-BE49-F238E27FC236}">
                <a16:creationId xmlns:a16="http://schemas.microsoft.com/office/drawing/2014/main" id="{E6816CDC-DC0D-44D5-885D-B66703860DED}"/>
              </a:ext>
            </a:extLst>
          </p:cNvPr>
          <p:cNvSpPr txBox="1"/>
          <p:nvPr/>
        </p:nvSpPr>
        <p:spPr>
          <a:xfrm>
            <a:off x="242148" y="630057"/>
            <a:ext cx="708533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레이저조각기를 활용한 </a:t>
            </a:r>
            <a:r>
              <a:rPr lang="en-US" altLang="ko-KR" sz="2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AI </a:t>
            </a:r>
            <a:r>
              <a:rPr lang="ko-KR" altLang="en-US" sz="2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제작 프로젝트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8A10A3CD-FE94-4849-838E-DDE3FDD3468A}"/>
              </a:ext>
            </a:extLst>
          </p:cNvPr>
          <p:cNvSpPr txBox="1"/>
          <p:nvPr/>
        </p:nvSpPr>
        <p:spPr>
          <a:xfrm>
            <a:off x="4936363" y="1244241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성보고등학교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5F112654-8C69-4188-8AA0-1BFF9FB62BE7}"/>
              </a:ext>
            </a:extLst>
          </p:cNvPr>
          <p:cNvSpPr txBox="1"/>
          <p:nvPr/>
        </p:nvSpPr>
        <p:spPr>
          <a:xfrm>
            <a:off x="1793606" y="1779663"/>
            <a:ext cx="5497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일상생활 속 문제해결을 위한 인공지능 생활용품을 설계하고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제작할 수 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  <a:endParaRPr lang="ko-KR" altLang="en-US" sz="14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BA5C3076-0553-4B8C-B9F4-51719AF0B7D6}"/>
              </a:ext>
            </a:extLst>
          </p:cNvPr>
          <p:cNvSpPr txBox="1"/>
          <p:nvPr/>
        </p:nvSpPr>
        <p:spPr>
          <a:xfrm>
            <a:off x="1793606" y="2265031"/>
            <a:ext cx="2355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학년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36285218-68B9-4BD2-B351-613665CBA81E}"/>
              </a:ext>
            </a:extLst>
          </p:cNvPr>
          <p:cNvSpPr txBox="1"/>
          <p:nvPr/>
        </p:nvSpPr>
        <p:spPr>
          <a:xfrm>
            <a:off x="1793606" y="2769303"/>
            <a:ext cx="2355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정보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E85395EC-3E34-4AB0-9D43-8860A9F0B078}"/>
              </a:ext>
            </a:extLst>
          </p:cNvPr>
          <p:cNvSpPr txBox="1"/>
          <p:nvPr/>
        </p:nvSpPr>
        <p:spPr>
          <a:xfrm>
            <a:off x="1764577" y="3241983"/>
            <a:ext cx="57682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 b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defRPr>
            </a:lvl1pPr>
          </a:lstStyle>
          <a:p>
            <a:r>
              <a:rPr lang="en-US" altLang="ko-KR" dirty="0"/>
              <a:t>[12</a:t>
            </a:r>
            <a:r>
              <a:rPr lang="ko-KR" altLang="en-US" dirty="0"/>
              <a:t>정보</a:t>
            </a:r>
            <a:r>
              <a:rPr lang="en-US" altLang="ko-KR" dirty="0"/>
              <a:t>05-03] </a:t>
            </a:r>
            <a:r>
              <a:rPr lang="ko-KR" altLang="en-US" dirty="0"/>
              <a:t>문제 해결에 적합한 하드웨어를 선택하여 컴퓨팅 장치를 구성하고</a:t>
            </a:r>
            <a:r>
              <a:rPr lang="en-US" altLang="ko-KR" dirty="0"/>
              <a:t> </a:t>
            </a:r>
            <a:r>
              <a:rPr lang="ko-KR" altLang="en-US" dirty="0"/>
              <a:t>해결책을 창의적으로 탐색하고 실현하며 평가한다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424E5A21-65D2-4385-B6E3-1A574071458E}"/>
              </a:ext>
            </a:extLst>
          </p:cNvPr>
          <p:cNvSpPr txBox="1"/>
          <p:nvPr/>
        </p:nvSpPr>
        <p:spPr>
          <a:xfrm>
            <a:off x="276225" y="6567487"/>
            <a:ext cx="2140994" cy="1030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문제 상황 이해하기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문제 해결 아이디어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탐색하기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28367DD9-7031-4910-BF25-C27C3C0064D8}"/>
              </a:ext>
            </a:extLst>
          </p:cNvPr>
          <p:cNvSpPr txBox="1"/>
          <p:nvPr/>
        </p:nvSpPr>
        <p:spPr>
          <a:xfrm>
            <a:off x="2802706" y="6567487"/>
            <a:ext cx="2078880" cy="7075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제품 설계하기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제품 만들기</a:t>
            </a:r>
            <a:endParaRPr lang="ko-KR" altLang="en-US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B454C415-F1C7-4CB3-8A8D-8BA360C8034F}"/>
              </a:ext>
            </a:extLst>
          </p:cNvPr>
          <p:cNvSpPr txBox="1"/>
          <p:nvPr/>
        </p:nvSpPr>
        <p:spPr>
          <a:xfrm>
            <a:off x="5290499" y="6567487"/>
            <a:ext cx="2046106" cy="707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소개 자료 만들기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발표 및 동료평가하기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DE30A500-6024-4CD6-8DB0-8D37FB92096F}"/>
              </a:ext>
            </a:extLst>
          </p:cNvPr>
          <p:cNvSpPr txBox="1"/>
          <p:nvPr/>
        </p:nvSpPr>
        <p:spPr>
          <a:xfrm>
            <a:off x="566498" y="7882608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1~2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62AD18A8-2EBC-49F2-9359-8BC959CC80DA}"/>
              </a:ext>
            </a:extLst>
          </p:cNvPr>
          <p:cNvSpPr txBox="1"/>
          <p:nvPr/>
        </p:nvSpPr>
        <p:spPr>
          <a:xfrm>
            <a:off x="3095215" y="7882608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3~8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07AC9E09-3F88-4F25-892B-8C51F7DEDBAA}"/>
              </a:ext>
            </a:extLst>
          </p:cNvPr>
          <p:cNvSpPr txBox="1"/>
          <p:nvPr/>
        </p:nvSpPr>
        <p:spPr>
          <a:xfrm>
            <a:off x="5598089" y="7896256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9~10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0E753EE1-0F3C-4FC4-8FB6-D68BE7FE820E}"/>
              </a:ext>
            </a:extLst>
          </p:cNvPr>
          <p:cNvSpPr txBox="1"/>
          <p:nvPr/>
        </p:nvSpPr>
        <p:spPr>
          <a:xfrm>
            <a:off x="276224" y="9166870"/>
            <a:ext cx="7118712" cy="8931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인터넷 매체를 이용하여 문제 해결을 위한 기술적 문제 해결 아이디어를 다양하게 탐색할 수 있다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https://makerschool.kr</a:t>
            </a: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를 활용하면 쉽고 간편하게 레이저조각기에 대한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디자인을 할 수 있다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레이저조각기 실습 시에는 안전에 유의하며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설계 내용에 근거하여 결합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마감 작업을 실시한다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E981B62-D7AA-44B1-A1BB-32B4D7100AC2}"/>
              </a:ext>
            </a:extLst>
          </p:cNvPr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425" y="4970112"/>
            <a:ext cx="2098054" cy="1530050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37306AAD-B4A9-4440-B3AC-8AC85F88A5DD}"/>
              </a:ext>
            </a:extLst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096" y="4980318"/>
            <a:ext cx="1970889" cy="1548044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89750B81-8A01-4D92-9FDD-9772D72C4C09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9077" y="4954732"/>
            <a:ext cx="2056185" cy="157363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10365752"/>
            <a:ext cx="7074140" cy="67743"/>
            <a:chOff x="242147" y="10365752"/>
            <a:chExt cx="7074140" cy="677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10365752"/>
              <a:ext cx="7074140" cy="67743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242147" y="7805341"/>
            <a:ext cx="1423579" cy="273204"/>
            <a:chOff x="242147" y="7805341"/>
            <a:chExt cx="1423579" cy="273204"/>
          </a:xfrm>
        </p:grpSpPr>
        <p:grpSp>
          <p:nvGrpSpPr>
            <p:cNvPr id="1012" name="그룹 1012"/>
            <p:cNvGrpSpPr/>
            <p:nvPr/>
          </p:nvGrpSpPr>
          <p:grpSpPr>
            <a:xfrm>
              <a:off x="242147" y="7805341"/>
              <a:ext cx="1423579" cy="273204"/>
              <a:chOff x="242147" y="7805341"/>
              <a:chExt cx="1423579" cy="273204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242147" y="7805341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97616" y="7820534"/>
              <a:ext cx="936655" cy="250769"/>
            </a:xfrm>
            <a:prstGeom prst="rect">
              <a:avLst/>
            </a:prstGeom>
          </p:spPr>
        </p:pic>
      </p:grpSp>
      <p:pic>
        <p:nvPicPr>
          <p:cNvPr id="41" name="Object 40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3354612" y="7090498"/>
            <a:ext cx="14343186" cy="4129969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B3002D30-9DC5-4044-8EFB-8C33178D69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562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F750C7D-A5CE-4624-976D-6354D732BD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562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4" name="Object 33">
            <a:extLst>
              <a:ext uri="{FF2B5EF4-FFF2-40B4-BE49-F238E27FC236}">
                <a16:creationId xmlns:a16="http://schemas.microsoft.com/office/drawing/2014/main" id="{17BD7A1A-BC86-4699-9DF0-FFA5211CFF23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3533775" y="-2195513"/>
            <a:ext cx="14199073" cy="13217082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407249" y="6303008"/>
            <a:ext cx="1644030" cy="36095"/>
            <a:chOff x="407249" y="6303008"/>
            <a:chExt cx="1644030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07249" y="6303008"/>
              <a:ext cx="1644030" cy="3609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085836" y="6532687"/>
            <a:ext cx="199846" cy="240229"/>
            <a:chOff x="1085836" y="6532687"/>
            <a:chExt cx="199846" cy="240229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85836" y="6532687"/>
              <a:ext cx="199846" cy="240229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235159" y="6549478"/>
            <a:ext cx="159764" cy="56424"/>
            <a:chOff x="1235159" y="6549478"/>
            <a:chExt cx="159764" cy="56424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 rot="3720000">
              <a:off x="1235159" y="6549478"/>
              <a:ext cx="159764" cy="56424"/>
            </a:xfrm>
            <a:prstGeom prst="rect">
              <a:avLst/>
            </a:prstGeom>
          </p:spPr>
        </p:pic>
      </p:grpSp>
      <p:pic>
        <p:nvPicPr>
          <p:cNvPr id="20" name="Object 19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22148" y="6836489"/>
            <a:ext cx="1899769" cy="537122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1411317" y="147458"/>
            <a:ext cx="4739270" cy="248888"/>
            <a:chOff x="1411317" y="147458"/>
            <a:chExt cx="4739270" cy="248888"/>
          </a:xfrm>
        </p:grpSpPr>
        <p:grpSp>
          <p:nvGrpSpPr>
            <p:cNvPr id="1008" name="그룹 1008"/>
            <p:cNvGrpSpPr/>
            <p:nvPr/>
          </p:nvGrpSpPr>
          <p:grpSpPr>
            <a:xfrm>
              <a:off x="1411317" y="201957"/>
              <a:ext cx="576104" cy="124652"/>
              <a:chOff x="1411317" y="201957"/>
              <a:chExt cx="576104" cy="124652"/>
            </a:xfrm>
          </p:grpSpPr>
          <p:pic>
            <p:nvPicPr>
              <p:cNvPr id="23" name="Object 22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411317" y="201957"/>
                <a:ext cx="576104" cy="124652"/>
              </a:xfrm>
              <a:prstGeom prst="rect">
                <a:avLst/>
              </a:prstGeom>
            </p:spPr>
          </p:pic>
        </p:grpSp>
        <p:grpSp>
          <p:nvGrpSpPr>
            <p:cNvPr id="1009" name="그룹 1009"/>
            <p:cNvGrpSpPr/>
            <p:nvPr/>
          </p:nvGrpSpPr>
          <p:grpSpPr>
            <a:xfrm>
              <a:off x="5574483" y="201957"/>
              <a:ext cx="576104" cy="124652"/>
              <a:chOff x="5574483" y="201957"/>
              <a:chExt cx="576104" cy="124652"/>
            </a:xfrm>
          </p:grpSpPr>
          <p:pic>
            <p:nvPicPr>
              <p:cNvPr id="26" name="Object 25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5574483" y="201957"/>
                <a:ext cx="576104" cy="124652"/>
              </a:xfrm>
              <a:prstGeom prst="rect">
                <a:avLst/>
              </a:prstGeom>
            </p:spPr>
          </p:pic>
        </p:grpSp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025515" y="120792"/>
              <a:ext cx="3481150" cy="285655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242147" y="622828"/>
            <a:ext cx="2055185" cy="284468"/>
            <a:chOff x="242147" y="622828"/>
            <a:chExt cx="2055185" cy="284468"/>
          </a:xfrm>
        </p:grpSpPr>
        <p:pic>
          <p:nvPicPr>
            <p:cNvPr id="31" name="Object 30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42147" y="622828"/>
              <a:ext cx="2055185" cy="284468"/>
            </a:xfrm>
            <a:prstGeom prst="rect">
              <a:avLst/>
            </a:prstGeom>
          </p:spPr>
        </p:pic>
      </p:grpSp>
      <p:pic>
        <p:nvPicPr>
          <p:cNvPr id="33" name="Object 32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386196" y="638260"/>
            <a:ext cx="1736998" cy="269846"/>
          </a:xfrm>
          <a:prstGeom prst="rect">
            <a:avLst/>
          </a:prstGeom>
        </p:spPr>
      </p:pic>
      <p:grpSp>
        <p:nvGrpSpPr>
          <p:cNvPr id="1013" name="그룹 1013"/>
          <p:cNvGrpSpPr/>
          <p:nvPr/>
        </p:nvGrpSpPr>
        <p:grpSpPr>
          <a:xfrm>
            <a:off x="3726088" y="1359417"/>
            <a:ext cx="181786" cy="184420"/>
            <a:chOff x="3957217" y="1372381"/>
            <a:chExt cx="181786" cy="184420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957217" y="1372381"/>
              <a:ext cx="181786" cy="184420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4772025" y="1373799"/>
            <a:ext cx="198294" cy="177143"/>
            <a:chOff x="4961860" y="1378095"/>
            <a:chExt cx="198294" cy="177143"/>
          </a:xfrm>
        </p:grpSpPr>
        <p:pic>
          <p:nvPicPr>
            <p:cNvPr id="46" name="Object 45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961860" y="1378095"/>
              <a:ext cx="198294" cy="177143"/>
            </a:xfrm>
            <a:prstGeom prst="rect">
              <a:avLst/>
            </a:prstGeom>
          </p:spPr>
        </p:pic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37AF1A04-68C9-4B81-BEE3-BE285CBFFF45}"/>
              </a:ext>
            </a:extLst>
          </p:cNvPr>
          <p:cNvSpPr txBox="1"/>
          <p:nvPr/>
        </p:nvSpPr>
        <p:spPr>
          <a:xfrm>
            <a:off x="1508798" y="1677947"/>
            <a:ext cx="577318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동기유발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레이저조각기로 제작한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MDF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생활용품 실물 제시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MDF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재료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아두이노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실물 모형을 제시하며 제품이 만들어지는 과정을 간략하게 안내한다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문제 바르게 이해하기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주어진 문제 상황을 바르게 이해하고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명료화한다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문제 정의와 프로젝트 목표를 연계하여 생각할 수 있도록 지도한다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기술적 문제 해결 아이디어 탐색 및 선정하기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검색 엔진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ChatGPT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등 다양한 인터넷 매체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주어진 시간 이내에 문제 해결을 위한 다양한 아이디어를 탐색하고 선정한다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67FB648-756A-4639-AB4A-A11AB3150AD3}"/>
              </a:ext>
            </a:extLst>
          </p:cNvPr>
          <p:cNvSpPr txBox="1"/>
          <p:nvPr/>
        </p:nvSpPr>
        <p:spPr>
          <a:xfrm>
            <a:off x="697206" y="2598091"/>
            <a:ext cx="616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1~2</a:t>
            </a:r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C862C6D-0B46-4992-944C-C97248693042}"/>
              </a:ext>
            </a:extLst>
          </p:cNvPr>
          <p:cNvSpPr txBox="1"/>
          <p:nvPr/>
        </p:nvSpPr>
        <p:spPr>
          <a:xfrm>
            <a:off x="718052" y="4668387"/>
            <a:ext cx="616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3~8</a:t>
            </a:r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1D91BD5-E095-4952-B541-9E83F6B02A4C}"/>
              </a:ext>
            </a:extLst>
          </p:cNvPr>
          <p:cNvSpPr txBox="1"/>
          <p:nvPr/>
        </p:nvSpPr>
        <p:spPr>
          <a:xfrm>
            <a:off x="708983" y="6761399"/>
            <a:ext cx="616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9~10</a:t>
            </a:r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pic>
        <p:nvPicPr>
          <p:cNvPr id="1025" name="_x183965688" descr="EMB00005b6405ad">
            <a:extLst>
              <a:ext uri="{FF2B5EF4-FFF2-40B4-BE49-F238E27FC236}">
                <a16:creationId xmlns:a16="http://schemas.microsoft.com/office/drawing/2014/main" id="{7E905CC4-0619-4C83-83D0-2DFA36397F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2601" y="1913022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_x298064616" descr="EMB00005b6405ae">
            <a:extLst>
              <a:ext uri="{FF2B5EF4-FFF2-40B4-BE49-F238E27FC236}">
                <a16:creationId xmlns:a16="http://schemas.microsoft.com/office/drawing/2014/main" id="{D7EBB788-C1A7-4F3C-84D3-A6C1A6029C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658" y="2755499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_x183965688" descr="EMB00005b6405ad">
            <a:extLst>
              <a:ext uri="{FF2B5EF4-FFF2-40B4-BE49-F238E27FC236}">
                <a16:creationId xmlns:a16="http://schemas.microsoft.com/office/drawing/2014/main" id="{9DE7345B-0F7E-4471-91DE-6B16250BF5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241" y="2549807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_x298064616" descr="EMB00005b6405ae">
            <a:extLst>
              <a:ext uri="{FF2B5EF4-FFF2-40B4-BE49-F238E27FC236}">
                <a16:creationId xmlns:a16="http://schemas.microsoft.com/office/drawing/2014/main" id="{8534AFD8-5C83-4B9B-9ECC-86F4C2634E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2601" y="2134554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_x298064616" descr="EMB00005b6405ae">
            <a:extLst>
              <a:ext uri="{FF2B5EF4-FFF2-40B4-BE49-F238E27FC236}">
                <a16:creationId xmlns:a16="http://schemas.microsoft.com/office/drawing/2014/main" id="{18E39EB6-3A0E-4724-9B42-46ACEFF277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007" y="3366969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_x183965688" descr="EMB00005b6405ad">
            <a:extLst>
              <a:ext uri="{FF2B5EF4-FFF2-40B4-BE49-F238E27FC236}">
                <a16:creationId xmlns:a16="http://schemas.microsoft.com/office/drawing/2014/main" id="{C222DC4A-9189-48AA-AB83-664BC44EAC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590" y="3178457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122B148D-DC29-426C-AB28-F2A5295BA2FB}"/>
              </a:ext>
            </a:extLst>
          </p:cNvPr>
          <p:cNvSpPr txBox="1"/>
          <p:nvPr/>
        </p:nvSpPr>
        <p:spPr>
          <a:xfrm>
            <a:off x="1475851" y="3734713"/>
            <a:ext cx="5773180" cy="22006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제품 설계하기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레이저 조각기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레이저조각기를 활용하여 아이디어를 디자인으로 구체화할 수 있도록 지도한다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/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제품 제작하기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레이저 조각기 수업 자료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MDF,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아두이노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앱인벤터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레이저 조각기로 디자인을 출력하고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아두이노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코딩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앱인벤터의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순서대로 실습에 참      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여할 수 있도록 지도한다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안전교육을 철저히 하며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실습 시 안전사항을 준수할 수 있도록 지속적으로 지도한다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주어진 시간 이내에 제품 제작을 완성할 수 있도록 실습 시간을 안내한다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/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pic>
        <p:nvPicPr>
          <p:cNvPr id="50" name="_x183965688" descr="EMB00005b6405ad">
            <a:extLst>
              <a:ext uri="{FF2B5EF4-FFF2-40B4-BE49-F238E27FC236}">
                <a16:creationId xmlns:a16="http://schemas.microsoft.com/office/drawing/2014/main" id="{F365B5A3-3163-4AFC-B2A9-3EA2F9786C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654" y="3969788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_x298064616" descr="EMB00005b6405ae">
            <a:extLst>
              <a:ext uri="{FF2B5EF4-FFF2-40B4-BE49-F238E27FC236}">
                <a16:creationId xmlns:a16="http://schemas.microsoft.com/office/drawing/2014/main" id="{AEBCEF8F-060A-4DD9-BF1F-7DBEA9AA47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4711" y="4989383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_x183965688" descr="EMB00005b6405ad">
            <a:extLst>
              <a:ext uri="{FF2B5EF4-FFF2-40B4-BE49-F238E27FC236}">
                <a16:creationId xmlns:a16="http://schemas.microsoft.com/office/drawing/2014/main" id="{77C8E294-9EF3-44E5-B44E-AD9D8A5689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654" y="4783691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_x298064616" descr="EMB00005b6405ae">
            <a:extLst>
              <a:ext uri="{FF2B5EF4-FFF2-40B4-BE49-F238E27FC236}">
                <a16:creationId xmlns:a16="http://schemas.microsoft.com/office/drawing/2014/main" id="{8B13C8ED-10FF-4B24-A625-A0DD31AFF8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654" y="4191320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_x298064616" descr="EMB00005b6405ae">
            <a:extLst>
              <a:ext uri="{FF2B5EF4-FFF2-40B4-BE49-F238E27FC236}">
                <a16:creationId xmlns:a16="http://schemas.microsoft.com/office/drawing/2014/main" id="{446CF712-BDB8-46AC-AA1D-0937F701C1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257" y="5334905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B2C9BA63-1427-45AC-9899-22D26D5D2D39}"/>
              </a:ext>
            </a:extLst>
          </p:cNvPr>
          <p:cNvSpPr txBox="1"/>
          <p:nvPr/>
        </p:nvSpPr>
        <p:spPr>
          <a:xfrm>
            <a:off x="1512667" y="5774017"/>
            <a:ext cx="57731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레이저 조각기 활용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AI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제품 기술 공유하기</a:t>
            </a: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    작품 설명서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(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제품 이름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코딩 알고리즘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기능 등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)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를 만들어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</a:rPr>
              <a:t>패들렛에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 공유한다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.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 </a:t>
            </a: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    메이커실에 수시로 전시한다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.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pPr fontAlgn="base" latinLnBrk="1"/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제품 발표 및 동료 피드백하기</a:t>
            </a: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패들렛에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개인별 제품 소개자료를 업로드한다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동료친구의 발표를 경청하며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패들렛에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동료 평가 피드백을 실시한다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      다양한 아이디어 수합을 통한 작품 개선 방향을 모색한다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.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9B007DAE-5A8D-479D-A1B6-C2129833A299}"/>
              </a:ext>
            </a:extLst>
          </p:cNvPr>
          <p:cNvSpPr txBox="1"/>
          <p:nvPr/>
        </p:nvSpPr>
        <p:spPr>
          <a:xfrm>
            <a:off x="196382" y="8503610"/>
            <a:ext cx="189976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일상생활 속 문제 해결을 위한 하드웨어를 선택하여 컴퓨팅 장치를 구성하고</a:t>
            </a:r>
            <a:r>
              <a:rPr lang="en-US" altLang="ko-KR" sz="1400" dirty="0"/>
              <a:t> </a:t>
            </a:r>
            <a:r>
              <a:rPr lang="ko-KR" altLang="en-US" sz="1400" dirty="0"/>
              <a:t>제작할 수 있다</a:t>
            </a:r>
            <a:r>
              <a:rPr lang="en-US" altLang="ko-KR" sz="1400" dirty="0"/>
              <a:t>.</a:t>
            </a:r>
            <a:endParaRPr lang="ko-KR" altLang="en-US" sz="1400" dirty="0"/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27809E71-F881-44C3-8762-EF1A9CCC8059}"/>
              </a:ext>
            </a:extLst>
          </p:cNvPr>
          <p:cNvSpPr txBox="1"/>
          <p:nvPr/>
        </p:nvSpPr>
        <p:spPr>
          <a:xfrm>
            <a:off x="2922709" y="8510764"/>
            <a:ext cx="439357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1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일상생활 속 문제점을 바르게 이해하고</a:t>
            </a:r>
            <a:r>
              <a:rPr lang="en-US" altLang="ko-KR" sz="11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1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문제 해결을 위한 </a:t>
            </a:r>
            <a:r>
              <a:rPr lang="ko-KR" altLang="en-US" sz="11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피지컬</a:t>
            </a:r>
            <a:r>
              <a:rPr lang="ko-KR" altLang="en-US" sz="11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컴퓨팅 장치를 선택하여 제품 설계와 제작으로 실현할 수 있다</a:t>
            </a:r>
            <a:r>
              <a:rPr lang="en-US" altLang="ko-KR" sz="11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1EC6C95-00E2-A2E5-3DC9-F09B6D08981D}"/>
              </a:ext>
            </a:extLst>
          </p:cNvPr>
          <p:cNvSpPr txBox="1"/>
          <p:nvPr/>
        </p:nvSpPr>
        <p:spPr>
          <a:xfrm>
            <a:off x="2963365" y="9081868"/>
            <a:ext cx="439357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1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일상생활 속 문제 해결을 위한 기술적 문제 해결 아이디어를 제품 설계와 제작으로 실현할 수 있다</a:t>
            </a:r>
            <a:r>
              <a:rPr lang="en-US" altLang="ko-KR" sz="11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F80A954-AAD1-5968-4741-9CDFEB715341}"/>
              </a:ext>
            </a:extLst>
          </p:cNvPr>
          <p:cNvSpPr txBox="1"/>
          <p:nvPr/>
        </p:nvSpPr>
        <p:spPr>
          <a:xfrm>
            <a:off x="2972890" y="9666644"/>
            <a:ext cx="439357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1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일상생활 속 문제 해결을 위한 기술적 문제 해결 아이디어를 제품 설계와 제작으로 실현하는데 다소 어려움이 있다</a:t>
            </a:r>
            <a:r>
              <a:rPr lang="en-US" altLang="ko-KR" sz="11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</p:txBody>
      </p:sp>
      <p:pic>
        <p:nvPicPr>
          <p:cNvPr id="62" name="_x298064616" descr="EMB00005b6405ae">
            <a:extLst>
              <a:ext uri="{FF2B5EF4-FFF2-40B4-BE49-F238E27FC236}">
                <a16:creationId xmlns:a16="http://schemas.microsoft.com/office/drawing/2014/main" id="{F4988578-197A-40B2-A7FF-2E1C9B4595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5183" y="6036420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_x298064616" descr="EMB00005b6405ae">
            <a:extLst>
              <a:ext uri="{FF2B5EF4-FFF2-40B4-BE49-F238E27FC236}">
                <a16:creationId xmlns:a16="http://schemas.microsoft.com/office/drawing/2014/main" id="{94834F9F-E1B1-457D-9C8C-99BF7BFB84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6192" y="6761183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_x298064616" descr="EMB00005b6405ae">
            <a:extLst>
              <a:ext uri="{FF2B5EF4-FFF2-40B4-BE49-F238E27FC236}">
                <a16:creationId xmlns:a16="http://schemas.microsoft.com/office/drawing/2014/main" id="{3F9EC5D0-0D8A-490D-8F38-F7BB8119EE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7330" y="6950914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_x298064616" descr="EMB00005b6405ae">
            <a:extLst>
              <a:ext uri="{FF2B5EF4-FFF2-40B4-BE49-F238E27FC236}">
                <a16:creationId xmlns:a16="http://schemas.microsoft.com/office/drawing/2014/main" id="{79866A14-4ABD-4EFB-8FF5-0BFD44613F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7534" y="7149697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_x298064616" descr="EMB00005b6405ae">
            <a:extLst>
              <a:ext uri="{FF2B5EF4-FFF2-40B4-BE49-F238E27FC236}">
                <a16:creationId xmlns:a16="http://schemas.microsoft.com/office/drawing/2014/main" id="{97B4E740-4666-422F-AABC-5071E2DCAB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642" y="6211315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632</TotalTime>
  <Words>404</Words>
  <Application>Microsoft Office PowerPoint</Application>
  <PresentationFormat>사용자 지정</PresentationFormat>
  <Paragraphs>56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?? ??</vt:lpstr>
      <vt:lpstr>맑은 고딕 Semilight</vt:lpstr>
      <vt:lpstr>한컴산뜻돋움</vt:lpstr>
      <vt:lpstr>Arial</vt:lpstr>
      <vt:lpstr>Calibri</vt:lpstr>
      <vt:lpstr>Office Theme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user</cp:lastModifiedBy>
  <cp:revision>17</cp:revision>
  <dcterms:created xsi:type="dcterms:W3CDTF">2023-06-01T14:19:55Z</dcterms:created>
  <dcterms:modified xsi:type="dcterms:W3CDTF">2023-07-18T07:30:06Z</dcterms:modified>
</cp:coreProperties>
</file>