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7562850" cy="10696575"/>
  <p:notesSz cx="10021888" cy="68881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2416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11/20/2023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jpe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0.png"/><Relationship Id="rId18" Type="http://schemas.openxmlformats.org/officeDocument/2006/relationships/image" Target="../media/image35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12" Type="http://schemas.openxmlformats.org/officeDocument/2006/relationships/image" Target="../media/image9.png"/><Relationship Id="rId17" Type="http://schemas.openxmlformats.org/officeDocument/2006/relationships/image" Target="../media/image34.pn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2.png"/><Relationship Id="rId10" Type="http://schemas.openxmlformats.org/officeDocument/2006/relationships/image" Target="../media/image29.png"/><Relationship Id="rId19" Type="http://schemas.openxmlformats.org/officeDocument/2006/relationships/image" Target="../media/image36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Relationship Id="rId14" Type="http://schemas.openxmlformats.org/officeDocument/2006/relationships/image" Target="../media/image3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39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38.jpe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3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0.png"/><Relationship Id="rId18" Type="http://schemas.openxmlformats.org/officeDocument/2006/relationships/image" Target="../media/image35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12" Type="http://schemas.openxmlformats.org/officeDocument/2006/relationships/image" Target="../media/image9.png"/><Relationship Id="rId17" Type="http://schemas.openxmlformats.org/officeDocument/2006/relationships/image" Target="../media/image34.pn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2.png"/><Relationship Id="rId10" Type="http://schemas.openxmlformats.org/officeDocument/2006/relationships/image" Target="../media/image29.png"/><Relationship Id="rId19" Type="http://schemas.openxmlformats.org/officeDocument/2006/relationships/image" Target="../media/image36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Relationship Id="rId14" Type="http://schemas.openxmlformats.org/officeDocument/2006/relationships/image" Target="../media/image3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42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41.jpe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4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0.png"/><Relationship Id="rId18" Type="http://schemas.openxmlformats.org/officeDocument/2006/relationships/image" Target="../media/image35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12" Type="http://schemas.openxmlformats.org/officeDocument/2006/relationships/image" Target="../media/image9.png"/><Relationship Id="rId17" Type="http://schemas.openxmlformats.org/officeDocument/2006/relationships/image" Target="../media/image34.pn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2.png"/><Relationship Id="rId10" Type="http://schemas.openxmlformats.org/officeDocument/2006/relationships/image" Target="../media/image29.png"/><Relationship Id="rId19" Type="http://schemas.openxmlformats.org/officeDocument/2006/relationships/image" Target="../media/image36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Relationship Id="rId14" Type="http://schemas.openxmlformats.org/officeDocument/2006/relationships/image" Target="../media/image3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45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44.jpe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4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48.jpe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47.jpe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4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10.png"/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12" Type="http://schemas.openxmlformats.org/officeDocument/2006/relationships/image" Target="../media/image9.png"/><Relationship Id="rId17" Type="http://schemas.openxmlformats.org/officeDocument/2006/relationships/image" Target="../media/image34.png"/><Relationship Id="rId2" Type="http://schemas.openxmlformats.org/officeDocument/2006/relationships/image" Target="../media/image1.png"/><Relationship Id="rId16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5" Type="http://schemas.openxmlformats.org/officeDocument/2006/relationships/image" Target="../media/image32.png"/><Relationship Id="rId10" Type="http://schemas.openxmlformats.org/officeDocument/2006/relationships/image" Target="../media/image29.png"/><Relationship Id="rId4" Type="http://schemas.openxmlformats.org/officeDocument/2006/relationships/image" Target="../media/image11.png"/><Relationship Id="rId9" Type="http://schemas.openxmlformats.org/officeDocument/2006/relationships/image" Target="../media/image28.png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신직업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공모전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청원여자고등 학교명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4578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창의융합형 인재 양성을 위한 문제해결 역량 함양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진로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241983"/>
            <a:ext cx="4356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미래 직업세계의 변화에 따른 새로운 직업과 인재상을 탐색한다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70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</a:rPr>
              <a:t>종이탑</a:t>
            </a:r>
            <a:r>
              <a:rPr lang="ko-KR" altLang="en-US" sz="1400" dirty="0">
                <a:solidFill>
                  <a:schemeClr val="bg1"/>
                </a:solidFill>
              </a:rPr>
              <a:t> 쌓기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소통은 형통으로 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30</a:t>
            </a:r>
            <a:r>
              <a:rPr lang="ko-KR" altLang="en-US" sz="1400" dirty="0">
                <a:solidFill>
                  <a:schemeClr val="bg1"/>
                </a:solidFill>
              </a:rPr>
              <a:t>년 후의 미래  사회 상상하기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새로운 직업 모색하기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모둠 발표하기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공모전 사이트에 공모파일 업로드하기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2~7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8~9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공모전에서 요구하는 것을 정확하게 숙지하고 공모전 양식에 맞추어 내용 입력하기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조별 활동이므로 역할 분담 명확하게 하여 무임승차자가 발생하지 않도록 하기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공모전에 반드시 파일 업로드하여 프로젝트를 완수하기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F581599-25C1-499A-8148-F7A309D9FBA6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849" y="4960067"/>
            <a:ext cx="1901095" cy="1480058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A984A08B-BED5-408C-8F3F-6F464ED9935C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268" y="4879044"/>
            <a:ext cx="1810186" cy="164331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4CC72DDF-E855-4BF4-B8E9-72AB957374E6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7547" y="4923734"/>
            <a:ext cx="1681988" cy="159863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2~7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8~9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회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신직업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공모전 안내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신직업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공모전의 목적과 지원 방법 소개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공모전의 목적과 방법을 알고 지원하기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프로젝트 수업에 대한 안내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PBL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진행을 위해 자기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평가지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동료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평가지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조별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평가지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배부함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무임 승차자가 발생하지 않도록 활동하기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신직업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아이디어 제시하기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불확실한 미래 사회의 변화에 따른 직업구상하기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공모전 요구 사항과 형식에 맞추어 작성하기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1" y="481226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294" y="460657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60" y="542373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_x183965688" descr="EMB00005b6405ad">
            <a:extLst>
              <a:ext uri="{FF2B5EF4-FFF2-40B4-BE49-F238E27FC236}">
                <a16:creationId xmlns:a16="http://schemas.microsoft.com/office/drawing/2014/main" id="{3EF368B0-D8A7-44A4-9A30-57769FF2B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43" y="523522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공모전 자체 발표 대회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조별로 자신들이 만든 공모전 자료를 발표함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PPT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양식에 맞추어 발표하기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공모전에 접수하기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공모전 양식에 맞추어 파일 작성하기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공모전 사이트에 로그인하여 주의사항을 읽고 파일 업로드하기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0909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27" y="685156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_x183965688" descr="EMB00005b6405ad">
            <a:extLst>
              <a:ext uri="{FF2B5EF4-FFF2-40B4-BE49-F238E27FC236}">
                <a16:creationId xmlns:a16="http://schemas.microsoft.com/office/drawing/2014/main" id="{3FFDA37A-5836-4058-8175-1A6F4F91A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10" y="664587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23062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30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 후의 미래 사회를 상상하여 그 사회가 필요로 하는 새로운 직업을 제시할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조별 협업을 통해 신직업을 구상하여 공모전에 접수하였다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52750" y="9120364"/>
            <a:ext cx="4393578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신직업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공모전의 취지를 이해하고 협업을 통해 신직업을 구상하였다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832592-7790-46C5-823E-B49310447583}"/>
              </a:ext>
            </a:extLst>
          </p:cNvPr>
          <p:cNvSpPr txBox="1"/>
          <p:nvPr/>
        </p:nvSpPr>
        <p:spPr>
          <a:xfrm>
            <a:off x="2952750" y="97299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신직업의 필요성에 대한 이해를 바탕으로 조별 활동을 진행하였다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5A7B03A-C235-48BA-BD19-F004D044444A}"/>
              </a:ext>
            </a:extLst>
          </p:cNvPr>
          <p:cNvSpPr txBox="1"/>
          <p:nvPr/>
        </p:nvSpPr>
        <p:spPr>
          <a:xfrm>
            <a:off x="1512667" y="1733918"/>
            <a:ext cx="57731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아이스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브레이킹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=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종이탑을 높이 쌓아라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!!!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- A4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용지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장으로 무너지지 않는 종이 탑 높이 쌓기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조별 협업을 잘 이루어 진행하기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미래 사회의 모습과 필요한 역량 찾기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- 30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 후의 미래 사회의 단면을 보여 주는 사진 검색하기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미래사회를 살아가기 위해 필요한 역량은 무엇인지 왜 그런지 찾기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Be Imagineer!!!</a:t>
            </a:r>
            <a:endParaRPr lang="ko-KR" altLang="en-US" sz="2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청원여자고등 학교명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4578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상상한 것을 구체화하는 역량 함양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진로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241983"/>
            <a:ext cx="4356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다양한 진취적 역량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창의성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협업능력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창업가정신 및 리더십 등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의 의미와 중요성을 설명할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676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관찰하기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불편한 것 찾기 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원인을 찾아서 대안제시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문제해결 과정 프로세스 진행하기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연결하기 과정을 통해 세상에 없는 것 만들기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모둠 발표하기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세상에 유익한  이유를 설명하기 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6~7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창의성 도출 방법중의 하나인 연결하기 실행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최소의 비용으로 구상한 아이템 구체화하기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제작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과정중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안전사고에 유의하며 아이템 완성하기 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6521F913-EAEF-4A00-A7F8-47E8D00C764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29" y="4840289"/>
            <a:ext cx="1707392" cy="166043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D118006E-8FAB-48A3-8551-71CDE5D7BD5A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52" y="4852443"/>
            <a:ext cx="1522171" cy="163613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6A33203F-9BBB-458B-A81A-E81FE82DEA94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665" y="4914118"/>
            <a:ext cx="1494067" cy="150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542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2~7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8~9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불편한 점 관찰하기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주변에서 불편한 점이 무엇인지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파악기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불편한 점의 원인이 무엇인지 파악하여 설명하기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이매지니어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아이템 구현하기 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세상에 없는 것인지 확인하기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아이템 구현을 위한 물품 구매와 배송 확인하기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1" y="481226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294" y="460657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60" y="542373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_x183965688" descr="EMB00005b6405ad">
            <a:extLst>
              <a:ext uri="{FF2B5EF4-FFF2-40B4-BE49-F238E27FC236}">
                <a16:creationId xmlns:a16="http://schemas.microsoft.com/office/drawing/2014/main" id="{3EF368B0-D8A7-44A4-9A30-57769FF2B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43" y="523522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907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이매지니어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발표회 및 전시회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어떤 과정을 통해서 만들었는지 설명하기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자신의 아이템이 왜 유용한지 발표하기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0909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27" y="685156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_x183965688" descr="EMB00005b6405ad">
            <a:extLst>
              <a:ext uri="{FF2B5EF4-FFF2-40B4-BE49-F238E27FC236}">
                <a16:creationId xmlns:a16="http://schemas.microsoft.com/office/drawing/2014/main" id="{3FFDA37A-5836-4058-8175-1A6F4F91A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10" y="664587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23062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1173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세상에 없는 새로운 아이템을 구현하여 사람들에게 새로운 가치를 부여할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조별 협업을 통해 새로운 아이템을 완성하였다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52750" y="91203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연결하기를 통하여 새로운 아이템을 구상하였다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832592-7790-46C5-823E-B49310447583}"/>
              </a:ext>
            </a:extLst>
          </p:cNvPr>
          <p:cNvSpPr txBox="1"/>
          <p:nvPr/>
        </p:nvSpPr>
        <p:spPr>
          <a:xfrm>
            <a:off x="2952750" y="97299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일상생활에서 불편한 점을 인식하고 그 이유를 살펴보았다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5A7B03A-C235-48BA-BD19-F004D044444A}"/>
              </a:ext>
            </a:extLst>
          </p:cNvPr>
          <p:cNvSpPr txBox="1"/>
          <p:nvPr/>
        </p:nvSpPr>
        <p:spPr>
          <a:xfrm>
            <a:off x="1512667" y="1733918"/>
            <a:ext cx="57731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이매지니어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-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이매지니어의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필요성과 의미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-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후츠파의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7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가지 정신 학습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창의성 개발 프로그램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=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연결하기 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연결하기 방법 제시하고 연습하기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연결하기를 통해 나온 다양한 아이템 중에서 하나 선정하기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88991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비즈쿨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(MBTI 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커피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청원여자고등 학교명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4578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미래사회의 변화에 대응하는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창업가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정신 함양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진로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241983"/>
            <a:ext cx="4356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관심 분야의 동향 및 전망을 파악하고 관련 창업과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창직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사례를 탐색할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03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커피와 </a:t>
            </a:r>
            <a:r>
              <a:rPr lang="en-US" altLang="ko-KR" sz="1400" dirty="0">
                <a:solidFill>
                  <a:schemeClr val="bg1"/>
                </a:solidFill>
              </a:rPr>
              <a:t>MBTI </a:t>
            </a:r>
            <a:r>
              <a:rPr lang="ko-KR" altLang="en-US" sz="1400" dirty="0">
                <a:solidFill>
                  <a:schemeClr val="bg1"/>
                </a:solidFill>
              </a:rPr>
              <a:t>연결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성경유형에 맞는 커피 매칭하기 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 개인의 성향에 맞는 맛있는 커피 제안하기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새로운 </a:t>
            </a:r>
            <a:r>
              <a:rPr lang="ko-KR" altLang="en-US" sz="1400" dirty="0" err="1">
                <a:solidFill>
                  <a:schemeClr val="bg1"/>
                </a:solidFill>
              </a:rPr>
              <a:t>블렌딩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13515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커피 나눔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MBTI </a:t>
            </a:r>
            <a:r>
              <a:rPr lang="ko-KR" altLang="en-US" sz="1400" dirty="0">
                <a:solidFill>
                  <a:schemeClr val="bg1"/>
                </a:solidFill>
              </a:rPr>
              <a:t>커피에 대한 피드백 수합하여 개선하기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4~5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대한민국의 커피 소비량 찾기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MBTI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 유형과 매칭되는 커피 제안하기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▸커피에 대한 피드백을 반영하기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0FCB67B-C357-4A50-9969-DAB7A94B3BFE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9744" y="4950807"/>
            <a:ext cx="1860681" cy="1736992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2F0EE15-F057-47B6-98E1-259123A575AE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460" y="4865517"/>
            <a:ext cx="1770571" cy="158915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DB3B78AD-0C68-4A08-A02C-4865539CC52A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92" y="4896812"/>
            <a:ext cx="1923533" cy="1721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6376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2~3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4~5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475851" y="3734713"/>
            <a:ext cx="5773180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성격 유형과 커피 맛 연결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MBTI 16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가지 유형 파악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 유형에 부합한 커피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블렌딩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제안하기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드립백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커피 만들기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드립백에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10-12g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커피 넣기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포장지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실링하기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0" name="_x183965688" descr="EMB00005b6405ad">
            <a:extLst>
              <a:ext uri="{FF2B5EF4-FFF2-40B4-BE49-F238E27FC236}">
                <a16:creationId xmlns:a16="http://schemas.microsoft.com/office/drawing/2014/main" id="{F365B5A3-3163-4AFC-B2A9-3EA2F9786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3969788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_x298064616" descr="EMB00005b6405ae">
            <a:extLst>
              <a:ext uri="{FF2B5EF4-FFF2-40B4-BE49-F238E27FC236}">
                <a16:creationId xmlns:a16="http://schemas.microsoft.com/office/drawing/2014/main" id="{AEBCEF8F-060A-4DD9-BF1F-7DBEA9AA47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711" y="481226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_x183965688" descr="EMB00005b6405ad">
            <a:extLst>
              <a:ext uri="{FF2B5EF4-FFF2-40B4-BE49-F238E27FC236}">
                <a16:creationId xmlns:a16="http://schemas.microsoft.com/office/drawing/2014/main" id="{77C8E294-9EF3-44E5-B44E-AD9D8A5689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294" y="460657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_x298064616" descr="EMB00005b6405ae">
            <a:extLst>
              <a:ext uri="{FF2B5EF4-FFF2-40B4-BE49-F238E27FC236}">
                <a16:creationId xmlns:a16="http://schemas.microsoft.com/office/drawing/2014/main" id="{8B13C8ED-10FF-4B24-A625-A0DD31AFF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9654" y="4191320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_x298064616" descr="EMB00005b6405ae">
            <a:extLst>
              <a:ext uri="{FF2B5EF4-FFF2-40B4-BE49-F238E27FC236}">
                <a16:creationId xmlns:a16="http://schemas.microsoft.com/office/drawing/2014/main" id="{446CF712-BDB8-46AC-AA1D-0937F701C1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060" y="5423735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_x183965688" descr="EMB00005b6405ad">
            <a:extLst>
              <a:ext uri="{FF2B5EF4-FFF2-40B4-BE49-F238E27FC236}">
                <a16:creationId xmlns:a16="http://schemas.microsoft.com/office/drawing/2014/main" id="{3EF368B0-D8A7-44A4-9A30-57769FF2BD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643" y="5235223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12667" y="5774017"/>
            <a:ext cx="577318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MBTI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커피 나눔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교사와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부님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대상으로 커피 나눔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커피 취향과 맛에 대한 피드백 수합하여 반영하기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</a:t>
            </a:r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7" name="_x183965688" descr="EMB00005b6405ad">
            <a:extLst>
              <a:ext uri="{FF2B5EF4-FFF2-40B4-BE49-F238E27FC236}">
                <a16:creationId xmlns:a16="http://schemas.microsoft.com/office/drawing/2014/main" id="{F70F8DC7-CD43-4B7A-A2DB-0EEF5D166F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009092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_x298064616" descr="EMB00005b6405ae">
            <a:extLst>
              <a:ext uri="{FF2B5EF4-FFF2-40B4-BE49-F238E27FC236}">
                <a16:creationId xmlns:a16="http://schemas.microsoft.com/office/drawing/2014/main" id="{400A0036-7C60-4398-82A7-77661240C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27" y="6851569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_x183965688" descr="EMB00005b6405ad">
            <a:extLst>
              <a:ext uri="{FF2B5EF4-FFF2-40B4-BE49-F238E27FC236}">
                <a16:creationId xmlns:a16="http://schemas.microsoft.com/office/drawing/2014/main" id="{3FFDA37A-5836-4058-8175-1A6F4F91A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110" y="6645877"/>
            <a:ext cx="158932" cy="161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_x298064616" descr="EMB00005b6405ae">
            <a:extLst>
              <a:ext uri="{FF2B5EF4-FFF2-40B4-BE49-F238E27FC236}">
                <a16:creationId xmlns:a16="http://schemas.microsoft.com/office/drawing/2014/main" id="{BD26F367-C70F-4EFA-B2F9-AE5C8160C2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470" y="6230624"/>
            <a:ext cx="156168" cy="139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MBTI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 유형에 부합한 커피 맛을 추천할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 유형에 맞는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커피맛을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제안할 수 있다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114768BE-4747-4965-B5C6-160D4D3B03F9}"/>
              </a:ext>
            </a:extLst>
          </p:cNvPr>
          <p:cNvSpPr txBox="1"/>
          <p:nvPr/>
        </p:nvSpPr>
        <p:spPr>
          <a:xfrm>
            <a:off x="2952750" y="91203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 유형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16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가지의 차이를 이해할 수 있다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6E832592-7790-46C5-823E-B49310447583}"/>
              </a:ext>
            </a:extLst>
          </p:cNvPr>
          <p:cNvSpPr txBox="1"/>
          <p:nvPr/>
        </p:nvSpPr>
        <p:spPr>
          <a:xfrm>
            <a:off x="2952750" y="9729964"/>
            <a:ext cx="4393578" cy="3427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커피산지와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로스팅에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따른 맛의 차이를 알 수 있다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5A7B03A-C235-48BA-BD19-F004D044444A}"/>
              </a:ext>
            </a:extLst>
          </p:cNvPr>
          <p:cNvSpPr txBox="1"/>
          <p:nvPr/>
        </p:nvSpPr>
        <p:spPr>
          <a:xfrm>
            <a:off x="1512667" y="1733918"/>
            <a:ext cx="577318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대한 민국의 커피 소비량 찾기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-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전셰계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3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위 소비국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연간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매출량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8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조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6000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억원대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일인당 하루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잔 이상 소비하는 한국인 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MBTI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성격유형 </a:t>
            </a: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- MZ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세대 사이에 유행하는 성격유형 검사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    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기호 식품은 커피와 성격 유형을 연결하여 취향에 맞는 커피 제안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8804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교사 연수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청원여자고등 학교명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4578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창의융합형 인재 양성을 위한 교원학습 공동체 운영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교직원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진로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241983"/>
            <a:ext cx="43569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메이커 교육의 중요성을 인식하여 개별 수업에 적용할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02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메이커 교육에 대한 이해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메이커 작업에 참여 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 반제품 제작하기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 상상한 것 만들기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499" y="6567487"/>
            <a:ext cx="2046106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자기작품 자랑하기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 참여 소감 발표하기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4~5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76224" y="9051806"/>
            <a:ext cx="7118712" cy="1030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직접 만들어 보는 체험하기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상상한 것을 구현하는 즐거움 체험하기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각종 연장 사용시 안전에 유의하기 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C4B79E58-5B91-4F9C-B550-723D03857D7F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196" y="4812591"/>
            <a:ext cx="1890111" cy="175489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BB10C13-9397-4516-B09A-03544063BA4C}"/>
              </a:ext>
            </a:extLst>
          </p:cNvPr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235" y="4896350"/>
            <a:ext cx="1667710" cy="164208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7459984-7C41-4391-9A7A-C2A3E04D436C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6686" y="4923618"/>
            <a:ext cx="1571625" cy="15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7340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02907" y="897744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42147" y="10318133"/>
            <a:ext cx="7074140" cy="67743"/>
            <a:chOff x="242147" y="10318133"/>
            <a:chExt cx="7074140" cy="6774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2147" y="4505391"/>
            <a:ext cx="2213783" cy="379780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333892" y="7904358"/>
            <a:ext cx="2030292" cy="265757"/>
            <a:chOff x="333892" y="7904358"/>
            <a:chExt cx="2030292" cy="265757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3892" y="7904358"/>
              <a:ext cx="2030292" cy="265757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09082" y="8667567"/>
            <a:ext cx="1365885" cy="366933"/>
          </a:xfrm>
          <a:prstGeom prst="rect">
            <a:avLst/>
          </a:prstGeom>
        </p:spPr>
      </p:pic>
      <p:pic>
        <p:nvPicPr>
          <p:cNvPr id="25" name="Object 24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18223" y="4574418"/>
            <a:ext cx="1319226" cy="314150"/>
          </a:xfrm>
          <a:prstGeom prst="rect">
            <a:avLst/>
          </a:prstGeom>
        </p:spPr>
      </p:pic>
      <p:grpSp>
        <p:nvGrpSpPr>
          <p:cNvPr id="1008" name="그룹 1008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9" name="그룹 1009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33" name="Object 3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1802649"/>
            <a:ext cx="1423579" cy="273204"/>
            <a:chOff x="242147" y="1802649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1802649"/>
              <a:ext cx="1423579" cy="273204"/>
              <a:chOff x="242147" y="1802649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180264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97616" y="1818554"/>
              <a:ext cx="1093865" cy="250179"/>
            </a:xfrm>
            <a:prstGeom prst="rect">
              <a:avLst/>
            </a:prstGeom>
          </p:spPr>
        </p:pic>
      </p:grpSp>
      <p:grpSp>
        <p:nvGrpSpPr>
          <p:cNvPr id="1013" name="그룹 1013"/>
          <p:cNvGrpSpPr/>
          <p:nvPr/>
        </p:nvGrpSpPr>
        <p:grpSpPr>
          <a:xfrm>
            <a:off x="242147" y="2288796"/>
            <a:ext cx="1423579" cy="273204"/>
            <a:chOff x="242147" y="2288796"/>
            <a:chExt cx="1423579" cy="273204"/>
          </a:xfrm>
        </p:grpSpPr>
        <p:grpSp>
          <p:nvGrpSpPr>
            <p:cNvPr id="1014" name="그룹 1014"/>
            <p:cNvGrpSpPr/>
            <p:nvPr/>
          </p:nvGrpSpPr>
          <p:grpSpPr>
            <a:xfrm>
              <a:off x="242147" y="2288796"/>
              <a:ext cx="1423579" cy="273204"/>
              <a:chOff x="242147" y="2288796"/>
              <a:chExt cx="1423579" cy="273204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288796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45" name="Object 44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397616" y="230470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5" name="그룹 1015"/>
          <p:cNvGrpSpPr/>
          <p:nvPr/>
        </p:nvGrpSpPr>
        <p:grpSpPr>
          <a:xfrm>
            <a:off x="242147" y="2774942"/>
            <a:ext cx="1423579" cy="273204"/>
            <a:chOff x="242147" y="2774942"/>
            <a:chExt cx="1423579" cy="273204"/>
          </a:xfrm>
        </p:grpSpPr>
        <p:grpSp>
          <p:nvGrpSpPr>
            <p:cNvPr id="1016" name="그룹 1016"/>
            <p:cNvGrpSpPr/>
            <p:nvPr/>
          </p:nvGrpSpPr>
          <p:grpSpPr>
            <a:xfrm>
              <a:off x="242147" y="2774942"/>
              <a:ext cx="1423579" cy="273204"/>
              <a:chOff x="242147" y="2774942"/>
              <a:chExt cx="1423579" cy="273204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2774942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1" name="Object 50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397616" y="2790849"/>
              <a:ext cx="955636" cy="250179"/>
            </a:xfrm>
            <a:prstGeom prst="rect">
              <a:avLst/>
            </a:prstGeom>
          </p:spPr>
        </p:pic>
      </p:grpSp>
      <p:grpSp>
        <p:nvGrpSpPr>
          <p:cNvPr id="1017" name="그룹 1017"/>
          <p:cNvGrpSpPr/>
          <p:nvPr/>
        </p:nvGrpSpPr>
        <p:grpSpPr>
          <a:xfrm>
            <a:off x="242147" y="3261089"/>
            <a:ext cx="1423579" cy="273204"/>
            <a:chOff x="242147" y="3261089"/>
            <a:chExt cx="1423579" cy="273204"/>
          </a:xfrm>
        </p:grpSpPr>
        <p:grpSp>
          <p:nvGrpSpPr>
            <p:cNvPr id="1018" name="그룹 1018"/>
            <p:cNvGrpSpPr/>
            <p:nvPr/>
          </p:nvGrpSpPr>
          <p:grpSpPr>
            <a:xfrm>
              <a:off x="242147" y="3261089"/>
              <a:ext cx="1423579" cy="273204"/>
              <a:chOff x="242147" y="3261089"/>
              <a:chExt cx="1423579" cy="273204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42147" y="3261089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57" name="Object 56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7616" y="3276991"/>
              <a:ext cx="946112" cy="250179"/>
            </a:xfrm>
            <a:prstGeom prst="rect">
              <a:avLst/>
            </a:prstGeom>
          </p:spPr>
        </p:pic>
      </p:grpSp>
      <p:grpSp>
        <p:nvGrpSpPr>
          <p:cNvPr id="1019" name="그룹 1019"/>
          <p:cNvGrpSpPr/>
          <p:nvPr/>
        </p:nvGrpSpPr>
        <p:grpSpPr>
          <a:xfrm>
            <a:off x="242147" y="3946637"/>
            <a:ext cx="1647964" cy="284468"/>
            <a:chOff x="242147" y="3946637"/>
            <a:chExt cx="1647964" cy="284468"/>
          </a:xfrm>
        </p:grpSpPr>
        <p:grpSp>
          <p:nvGrpSpPr>
            <p:cNvPr id="1020" name="그룹 1020"/>
            <p:cNvGrpSpPr/>
            <p:nvPr/>
          </p:nvGrpSpPr>
          <p:grpSpPr>
            <a:xfrm>
              <a:off x="242147" y="3946637"/>
              <a:ext cx="1647964" cy="284468"/>
              <a:chOff x="242147" y="3946637"/>
              <a:chExt cx="1647964" cy="284468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42147" y="3946637"/>
                <a:ext cx="1647964" cy="284468"/>
              </a:xfrm>
              <a:prstGeom prst="rect">
                <a:avLst/>
              </a:prstGeom>
            </p:spPr>
          </p:pic>
        </p:grpSp>
        <p:pic>
          <p:nvPicPr>
            <p:cNvPr id="63" name="Object 62"/>
            <p:cNvPicPr>
              <a:picLocks noChangeAspect="1"/>
            </p:cNvPicPr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86196" y="3953241"/>
              <a:ext cx="1396722" cy="269322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11650" y="4505391"/>
            <a:ext cx="2213783" cy="379780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81153" y="4505391"/>
            <a:ext cx="2213783" cy="379780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pic>
        <p:nvPicPr>
          <p:cNvPr id="71" name="Object 70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2987726" y="4574418"/>
            <a:ext cx="1227740" cy="304626"/>
          </a:xfrm>
          <a:prstGeom prst="rect">
            <a:avLst/>
          </a:prstGeom>
        </p:spPr>
      </p:pic>
      <p:pic>
        <p:nvPicPr>
          <p:cNvPr id="72" name="Object 71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322333" y="4574418"/>
            <a:ext cx="1715978" cy="314150"/>
          </a:xfrm>
          <a:prstGeom prst="rect">
            <a:avLst/>
          </a:prstGeom>
        </p:spPr>
      </p:pic>
      <p:grpSp>
        <p:nvGrpSpPr>
          <p:cNvPr id="1025" name="그룹 1025"/>
          <p:cNvGrpSpPr/>
          <p:nvPr/>
        </p:nvGrpSpPr>
        <p:grpSpPr>
          <a:xfrm>
            <a:off x="2816293" y="7904358"/>
            <a:ext cx="2030292" cy="265757"/>
            <a:chOff x="2816293" y="7904358"/>
            <a:chExt cx="2030292" cy="265757"/>
          </a:xfrm>
        </p:grpSpPr>
        <p:pic>
          <p:nvPicPr>
            <p:cNvPr id="82" name="Object 81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162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6" name="그룹 1026"/>
          <p:cNvGrpSpPr/>
          <p:nvPr/>
        </p:nvGrpSpPr>
        <p:grpSpPr>
          <a:xfrm>
            <a:off x="5298693" y="7904358"/>
            <a:ext cx="2030292" cy="265757"/>
            <a:chOff x="5298693" y="7904358"/>
            <a:chExt cx="2030292" cy="265757"/>
          </a:xfrm>
        </p:grpSpPr>
        <p:pic>
          <p:nvPicPr>
            <p:cNvPr id="85" name="Object 84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298693" y="7904358"/>
              <a:ext cx="2030292" cy="265757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71515" y="858602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>
            <a:extLst>
              <a:ext uri="{FF2B5EF4-FFF2-40B4-BE49-F238E27FC236}">
                <a16:creationId xmlns:a16="http://schemas.microsoft.com/office/drawing/2014/main" id="{E6816CDC-DC0D-44D5-885D-B66703860DED}"/>
              </a:ext>
            </a:extLst>
          </p:cNvPr>
          <p:cNvSpPr txBox="1"/>
          <p:nvPr/>
        </p:nvSpPr>
        <p:spPr>
          <a:xfrm>
            <a:off x="242148" y="630057"/>
            <a:ext cx="70853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600" b="1" dirty="0" err="1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우드닝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 상자 만들기</a:t>
            </a:r>
            <a:r>
              <a:rPr lang="en-US" altLang="ko-KR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2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8A10A3CD-FE94-4849-838E-DDE3FDD3468A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청원여자고등 학교명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F112654-8C69-4188-8AA0-1BFF9FB62BE7}"/>
              </a:ext>
            </a:extLst>
          </p:cNvPr>
          <p:cNvSpPr txBox="1"/>
          <p:nvPr/>
        </p:nvSpPr>
        <p:spPr>
          <a:xfrm>
            <a:off x="1793606" y="1779663"/>
            <a:ext cx="45786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 생활 속 물건을 직접 디자인하고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제작하기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BA5C3076-0553-4B8C-B9F4-51719AF0B7D6}"/>
              </a:ext>
            </a:extLst>
          </p:cNvPr>
          <p:cNvSpPr txBox="1"/>
          <p:nvPr/>
        </p:nvSpPr>
        <p:spPr>
          <a:xfrm>
            <a:off x="1793606" y="2265031"/>
            <a:ext cx="371305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(7,8,11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반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), 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학년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동아리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팀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6285218-68B9-4BD2-B351-613665CBA81E}"/>
              </a:ext>
            </a:extLst>
          </p:cNvPr>
          <p:cNvSpPr txBox="1"/>
          <p:nvPr/>
        </p:nvSpPr>
        <p:spPr>
          <a:xfrm>
            <a:off x="1793606" y="2769303"/>
            <a:ext cx="23550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과학탐구실험 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85395EC-3E34-4AB0-9D43-8860A9F0B078}"/>
              </a:ext>
            </a:extLst>
          </p:cNvPr>
          <p:cNvSpPr txBox="1"/>
          <p:nvPr/>
        </p:nvSpPr>
        <p:spPr>
          <a:xfrm>
            <a:off x="1793606" y="3241983"/>
            <a:ext cx="52447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[10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과탐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02-01]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생활 제품 속에 담긴 과학 원리를 파악할 수 있는 실험을 통해 실생활에 적용되는 과학 원리를 설명할 수 있다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  <a:endParaRPr lang="ko-KR" altLang="en-US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4E5A21-65D2-4385-B6E3-1A574071458E}"/>
              </a:ext>
            </a:extLst>
          </p:cNvPr>
          <p:cNvSpPr txBox="1"/>
          <p:nvPr/>
        </p:nvSpPr>
        <p:spPr>
          <a:xfrm>
            <a:off x="276225" y="6567487"/>
            <a:ext cx="21409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제작 가능한 생활 소품 탐색하기</a:t>
            </a:r>
            <a:endParaRPr lang="en-US" altLang="ko-KR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 err="1">
                <a:solidFill>
                  <a:schemeClr val="bg1"/>
                </a:solidFill>
              </a:rPr>
              <a:t>텃밭상자에</a:t>
            </a:r>
            <a:r>
              <a:rPr lang="ko-KR" altLang="en-US" sz="1400" dirty="0">
                <a:solidFill>
                  <a:schemeClr val="bg1"/>
                </a:solidFill>
              </a:rPr>
              <a:t> 재배할 식물 조사하기</a:t>
            </a: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28367DD9-7031-4910-BF25-C27C3C0064D8}"/>
              </a:ext>
            </a:extLst>
          </p:cNvPr>
          <p:cNvSpPr txBox="1"/>
          <p:nvPr/>
        </p:nvSpPr>
        <p:spPr>
          <a:xfrm>
            <a:off x="2802706" y="6567487"/>
            <a:ext cx="2078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 err="1">
                <a:solidFill>
                  <a:schemeClr val="bg1"/>
                </a:solidFill>
              </a:rPr>
              <a:t>텃밭상자</a:t>
            </a:r>
            <a:r>
              <a:rPr lang="ko-KR" altLang="en-US" sz="1400" dirty="0">
                <a:solidFill>
                  <a:schemeClr val="bg1"/>
                </a:solidFill>
              </a:rPr>
              <a:t> 만들기</a:t>
            </a:r>
            <a:br>
              <a:rPr lang="en-US" altLang="ko-KR" sz="1400" dirty="0">
                <a:solidFill>
                  <a:schemeClr val="bg1"/>
                </a:solidFill>
              </a:rPr>
            </a:br>
            <a:r>
              <a:rPr lang="en-US" altLang="ko-KR" sz="1400" dirty="0">
                <a:solidFill>
                  <a:schemeClr val="bg1"/>
                </a:solidFill>
              </a:rPr>
              <a:t>- </a:t>
            </a:r>
            <a:r>
              <a:rPr lang="ko-KR" altLang="en-US" sz="1400" dirty="0">
                <a:solidFill>
                  <a:schemeClr val="bg1"/>
                </a:solidFill>
              </a:rPr>
              <a:t>각 반 </a:t>
            </a:r>
            <a:r>
              <a:rPr lang="en-US" altLang="ko-KR" sz="1400" dirty="0">
                <a:solidFill>
                  <a:schemeClr val="bg1"/>
                </a:solidFill>
              </a:rPr>
              <a:t>4</a:t>
            </a:r>
            <a:r>
              <a:rPr lang="ko-KR" altLang="en-US" sz="1400" dirty="0">
                <a:solidFill>
                  <a:schemeClr val="bg1"/>
                </a:solidFill>
              </a:rPr>
              <a:t>개</a:t>
            </a:r>
            <a:r>
              <a:rPr lang="en-US" altLang="ko-KR" sz="14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동아리 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 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전체 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14</a:t>
            </a:r>
            <a:r>
              <a:rPr lang="ko-KR" altLang="en-US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 제작</a:t>
            </a:r>
            <a:r>
              <a:rPr lang="en-US" altLang="ko-KR" sz="1200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en-US" altLang="ko-KR" sz="1200" dirty="0">
              <a:solidFill>
                <a:schemeClr val="bg1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B454C415-F1C7-4CB3-8A8D-8BA360C8034F}"/>
              </a:ext>
            </a:extLst>
          </p:cNvPr>
          <p:cNvSpPr txBox="1"/>
          <p:nvPr/>
        </p:nvSpPr>
        <p:spPr>
          <a:xfrm>
            <a:off x="5290786" y="6687799"/>
            <a:ext cx="20461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재배하고 싶은 식물 소개하기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 </a:t>
            </a:r>
            <a:r>
              <a:rPr lang="ko-KR" altLang="en-US" sz="1400" dirty="0">
                <a:solidFill>
                  <a:schemeClr val="bg1"/>
                </a:solidFill>
              </a:rPr>
              <a:t>식물들을 심고</a:t>
            </a:r>
            <a:r>
              <a:rPr lang="en-US" altLang="ko-KR" sz="1400" dirty="0">
                <a:solidFill>
                  <a:schemeClr val="bg1"/>
                </a:solidFill>
              </a:rPr>
              <a:t>, </a:t>
            </a:r>
            <a:r>
              <a:rPr lang="ko-KR" altLang="en-US" sz="1400" dirty="0">
                <a:solidFill>
                  <a:schemeClr val="bg1"/>
                </a:solidFill>
              </a:rPr>
              <a:t>가꾸기</a:t>
            </a:r>
            <a:endParaRPr lang="en-US" altLang="ko-KR" sz="14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endParaRPr lang="ko-KR" altLang="en-US" sz="14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E30A500-6024-4CD6-8DB0-8D37FB92096F}"/>
              </a:ext>
            </a:extLst>
          </p:cNvPr>
          <p:cNvSpPr txBox="1"/>
          <p:nvPr/>
        </p:nvSpPr>
        <p:spPr>
          <a:xfrm>
            <a:off x="566498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2AD18A8-2EBC-49F2-9359-8BC959CC80DA}"/>
              </a:ext>
            </a:extLst>
          </p:cNvPr>
          <p:cNvSpPr txBox="1"/>
          <p:nvPr/>
        </p:nvSpPr>
        <p:spPr>
          <a:xfrm>
            <a:off x="3095215" y="7882608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2~3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07AC9E09-3F88-4F25-892B-8C51F7DEDBAA}"/>
              </a:ext>
            </a:extLst>
          </p:cNvPr>
          <p:cNvSpPr txBox="1"/>
          <p:nvPr/>
        </p:nvSpPr>
        <p:spPr>
          <a:xfrm>
            <a:off x="5598089" y="7896256"/>
            <a:ext cx="14623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4~7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차시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0E753EE1-0F3C-4FC4-8FB6-D68BE7FE820E}"/>
              </a:ext>
            </a:extLst>
          </p:cNvPr>
          <p:cNvSpPr txBox="1"/>
          <p:nvPr/>
        </p:nvSpPr>
        <p:spPr>
          <a:xfrm>
            <a:off x="282950" y="9034500"/>
            <a:ext cx="71187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목공예 기술을 배우고 익혀서 직접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텃밭상자를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만들기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 제작한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텃밭상자에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오일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스테인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바르기</a:t>
            </a:r>
            <a:endParaRPr lang="en-US" altLang="ko-KR" sz="14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식물들을 심고 재배하면서 먹거리의 소중함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자연과 인간의 공존 관계에 대해 이해함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pic>
        <p:nvPicPr>
          <p:cNvPr id="74" name="Picture 1"/>
          <p:cNvPicPr>
            <a:picLocks noChangeAspect="1"/>
          </p:cNvPicPr>
          <p:nvPr/>
        </p:nvPicPr>
        <p:blipFill>
          <a:blip r:embed="rId22">
            <a:extLst/>
          </a:blip>
          <a:stretch>
            <a:fillRect/>
          </a:stretch>
        </p:blipFill>
        <p:spPr>
          <a:xfrm>
            <a:off x="398118" y="5038249"/>
            <a:ext cx="1910267" cy="143310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5" name="Picture 3"/>
          <p:cNvPicPr>
            <a:picLocks noChangeAspect="1"/>
          </p:cNvPicPr>
          <p:nvPr/>
        </p:nvPicPr>
        <p:blipFill>
          <a:blip r:embed="rId23">
            <a:extLst/>
          </a:blip>
          <a:stretch>
            <a:fillRect/>
          </a:stretch>
        </p:blipFill>
        <p:spPr>
          <a:xfrm>
            <a:off x="2775626" y="5038249"/>
            <a:ext cx="1980928" cy="14861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78" name="Picture 5"/>
          <p:cNvPicPr>
            <a:picLocks noChangeAspect="1"/>
          </p:cNvPicPr>
          <p:nvPr/>
        </p:nvPicPr>
        <p:blipFill>
          <a:blip r:embed="rId24">
            <a:extLst/>
          </a:blip>
          <a:stretch>
            <a:fillRect/>
          </a:stretch>
        </p:blipFill>
        <p:spPr>
          <a:xfrm>
            <a:off x="5304138" y="5016497"/>
            <a:ext cx="1967811" cy="1476432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6043570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1011" name="그룹 1011"/>
          <p:cNvGrpSpPr/>
          <p:nvPr/>
        </p:nvGrpSpPr>
        <p:grpSpPr>
          <a:xfrm>
            <a:off x="242147" y="7805341"/>
            <a:ext cx="1423579" cy="273204"/>
            <a:chOff x="242147" y="7805341"/>
            <a:chExt cx="1423579" cy="273204"/>
          </a:xfrm>
        </p:grpSpPr>
        <p:grpSp>
          <p:nvGrpSpPr>
            <p:cNvPr id="1012" name="그룹 1012"/>
            <p:cNvGrpSpPr/>
            <p:nvPr/>
          </p:nvGrpSpPr>
          <p:grpSpPr>
            <a:xfrm>
              <a:off x="242147" y="7805341"/>
              <a:ext cx="1423579" cy="273204"/>
              <a:chOff x="242147" y="7805341"/>
              <a:chExt cx="1423579" cy="273204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242147" y="7805341"/>
                <a:ext cx="1423579" cy="273204"/>
              </a:xfrm>
              <a:prstGeom prst="rect">
                <a:avLst/>
              </a:prstGeom>
            </p:spPr>
          </p:pic>
        </p:grpSp>
        <p:pic>
          <p:nvPicPr>
            <p:cNvPr id="39" name="Object 38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6" y="7820534"/>
              <a:ext cx="936655" cy="250769"/>
            </a:xfrm>
            <a:prstGeom prst="rect">
              <a:avLst/>
            </a:prstGeom>
          </p:spPr>
        </p:pic>
      </p:grpSp>
      <p:pic>
        <p:nvPicPr>
          <p:cNvPr id="41" name="Object 4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3354612" y="7090498"/>
            <a:ext cx="14343186" cy="4129969"/>
          </a:xfrm>
          <a:prstGeom prst="rect">
            <a:avLst/>
          </a:prstGeom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B3002D30-9DC5-4044-8EFB-8C33178D6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F750C7D-A5CE-4624-976D-6354D732BD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44" name="Object 33">
            <a:extLst>
              <a:ext uri="{FF2B5EF4-FFF2-40B4-BE49-F238E27FC236}">
                <a16:creationId xmlns:a16="http://schemas.microsoft.com/office/drawing/2014/main" id="{17BD7A1A-BC86-4699-9DF0-FFA5211CFF23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3307621" y="-2187855"/>
            <a:ext cx="14199073" cy="13217082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07249" y="6303008"/>
            <a:ext cx="1644030" cy="36095"/>
            <a:chOff x="407249" y="6303008"/>
            <a:chExt cx="1644030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7249" y="6303008"/>
              <a:ext cx="1644030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1085836" y="6532687"/>
            <a:ext cx="199846" cy="240229"/>
            <a:chOff x="1085836" y="6532687"/>
            <a:chExt cx="199846" cy="24022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85836" y="6532687"/>
              <a:ext cx="199846" cy="24022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1235159" y="6549478"/>
            <a:ext cx="159764" cy="56424"/>
            <a:chOff x="1235159" y="6549478"/>
            <a:chExt cx="159764" cy="5642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 rot="3720000">
              <a:off x="1235159" y="6549478"/>
              <a:ext cx="159764" cy="56424"/>
            </a:xfrm>
            <a:prstGeom prst="rect">
              <a:avLst/>
            </a:prstGeom>
          </p:spPr>
        </p:pic>
      </p:grpSp>
      <p:pic>
        <p:nvPicPr>
          <p:cNvPr id="20" name="Object 19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222148" y="6836489"/>
            <a:ext cx="1899769" cy="53712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23" name="Object 22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26" name="Object 25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28" name="Object 27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1010" name="그룹 1010"/>
          <p:cNvGrpSpPr/>
          <p:nvPr/>
        </p:nvGrpSpPr>
        <p:grpSpPr>
          <a:xfrm>
            <a:off x="242147" y="622828"/>
            <a:ext cx="2055185" cy="284468"/>
            <a:chOff x="242147" y="622828"/>
            <a:chExt cx="2055185" cy="284468"/>
          </a:xfrm>
        </p:grpSpPr>
        <p:pic>
          <p:nvPicPr>
            <p:cNvPr id="31" name="Object 30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42147" y="622828"/>
              <a:ext cx="2055185" cy="284468"/>
            </a:xfrm>
            <a:prstGeom prst="rect">
              <a:avLst/>
            </a:prstGeom>
          </p:spPr>
        </p:pic>
      </p:grpSp>
      <p:pic>
        <p:nvPicPr>
          <p:cNvPr id="33" name="Object 32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86196" y="638260"/>
            <a:ext cx="1736998" cy="269846"/>
          </a:xfrm>
          <a:prstGeom prst="rect">
            <a:avLst/>
          </a:prstGeom>
        </p:spPr>
      </p:pic>
      <p:grpSp>
        <p:nvGrpSpPr>
          <p:cNvPr id="1013" name="그룹 1013"/>
          <p:cNvGrpSpPr/>
          <p:nvPr/>
        </p:nvGrpSpPr>
        <p:grpSpPr>
          <a:xfrm>
            <a:off x="3957217" y="1372381"/>
            <a:ext cx="181786" cy="184420"/>
            <a:chOff x="3957217" y="1372381"/>
            <a:chExt cx="181786" cy="184420"/>
          </a:xfrm>
        </p:grpSpPr>
        <p:pic>
          <p:nvPicPr>
            <p:cNvPr id="43" name="Object 42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957217" y="1372381"/>
              <a:ext cx="181786" cy="184420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4961860" y="1378095"/>
            <a:ext cx="198294" cy="177143"/>
            <a:chOff x="4961860" y="1378095"/>
            <a:chExt cx="198294" cy="177143"/>
          </a:xfrm>
        </p:grpSpPr>
        <p:pic>
          <p:nvPicPr>
            <p:cNvPr id="46" name="Object 45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4961860" y="1378095"/>
              <a:ext cx="198294" cy="177143"/>
            </a:xfrm>
            <a:prstGeom prst="rect">
              <a:avLst/>
            </a:prstGeom>
          </p:spPr>
        </p:pic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C67FB648-756A-4639-AB4A-A11AB3150AD3}"/>
              </a:ext>
            </a:extLst>
          </p:cNvPr>
          <p:cNvSpPr txBox="1"/>
          <p:nvPr/>
        </p:nvSpPr>
        <p:spPr>
          <a:xfrm>
            <a:off x="921154" y="2557255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C862C6D-0B46-4992-944C-C97248693042}"/>
              </a:ext>
            </a:extLst>
          </p:cNvPr>
          <p:cNvSpPr txBox="1"/>
          <p:nvPr/>
        </p:nvSpPr>
        <p:spPr>
          <a:xfrm>
            <a:off x="924136" y="4647154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2~3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D91BD5-E095-4952-B541-9E83F6B02A4C}"/>
              </a:ext>
            </a:extLst>
          </p:cNvPr>
          <p:cNvSpPr txBox="1"/>
          <p:nvPr/>
        </p:nvSpPr>
        <p:spPr>
          <a:xfrm>
            <a:off x="921154" y="6724040"/>
            <a:ext cx="6162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4~5</a:t>
            </a:r>
            <a:endParaRPr lang="ko-KR" altLang="en-US" sz="1200" b="1" dirty="0">
              <a:solidFill>
                <a:srgbClr val="00815F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22B148D-DC29-426C-AB28-F2A5295BA2FB}"/>
              </a:ext>
            </a:extLst>
          </p:cNvPr>
          <p:cNvSpPr txBox="1"/>
          <p:nvPr/>
        </p:nvSpPr>
        <p:spPr>
          <a:xfrm>
            <a:off x="1512667" y="3948764"/>
            <a:ext cx="577318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만들기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각 반별로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4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개조로 학생들을 나누고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동아리는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개조로 나누어 전체 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14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개의 텃밭 상자를 제작하기 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재료인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방부목의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두께와 길이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크기 등을 각 조별 토의를 통해 결정하여 동일한 크기의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제작함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2C9BA63-1427-45AC-9899-22D26D5D2D39}"/>
              </a:ext>
            </a:extLst>
          </p:cNvPr>
          <p:cNvSpPr txBox="1"/>
          <p:nvPr/>
        </p:nvSpPr>
        <p:spPr>
          <a:xfrm>
            <a:off x="1565205" y="6129527"/>
            <a:ext cx="577318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식물을 심고 재배하기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marL="171450" indent="-171450" fontAlgn="base" latinLnBrk="1">
              <a:buFontTx/>
              <a:buChar char="-"/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제작한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오일스테인을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발라서 마감 작업을 진행함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  <a:p>
            <a:pPr marL="171450" indent="-171450" fontAlgn="base" latinLnBrk="1">
              <a:buFontTx/>
              <a:buChar char="-"/>
            </a:pPr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마감 작업을 한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흙을 채운 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각 조별로 심고 싶은 식물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배추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무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오색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마삭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당근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콜라비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케일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등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을 심고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심은 식물을 각 조별로 기르기</a:t>
            </a:r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9B007DAE-5A8D-479D-A1B6-C2129833A299}"/>
              </a:ext>
            </a:extLst>
          </p:cNvPr>
          <p:cNvSpPr txBox="1"/>
          <p:nvPr/>
        </p:nvSpPr>
        <p:spPr>
          <a:xfrm>
            <a:off x="276223" y="8548687"/>
            <a:ext cx="1845693" cy="6197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MBTI </a:t>
            </a:r>
            <a:r>
              <a:rPr lang="ko-KR" altLang="en-US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성격 유형에 부합한 커피 맛을 추천할 수 있다</a:t>
            </a:r>
            <a:r>
              <a:rPr lang="en-US" altLang="ko-KR" sz="12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 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22709" y="8510764"/>
            <a:ext cx="439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목공예와 관련된 도구를 안전하게 사용하고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재료의 특징을 살려 완성도 높은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제작하고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식물을 심고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잘 자랄 수 있도록 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95A7B03A-C235-48BA-BD19-F004D044444A}"/>
              </a:ext>
            </a:extLst>
          </p:cNvPr>
          <p:cNvSpPr txBox="1"/>
          <p:nvPr/>
        </p:nvSpPr>
        <p:spPr>
          <a:xfrm>
            <a:off x="1522403" y="1882846"/>
            <a:ext cx="5773180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자신이 사용하는 생활 속 제품 탐색하기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marL="171450" indent="-171450" fontAlgn="base" latinLnBrk="1">
              <a:buFontTx/>
              <a:buChar char="-"/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거실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소품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주방 소품 등 일상 생활 속 다양한 소품들을 검색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endParaRPr lang="en-US" altLang="ko-KR" sz="5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자신이 제작 가능한 생활 소품 탐색하기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marL="171450" indent="-171450" fontAlgn="base" latinLnBrk="1">
              <a:buFontTx/>
              <a:buChar char="-"/>
            </a:pP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일상 생활 속 소품들 중에서 목공예를 통해 제작 가능한 소품들을 탐색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marL="171450" indent="-171450" fontAlgn="base" latinLnBrk="1">
              <a:buFontTx/>
              <a:buChar char="-"/>
            </a:pP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▸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 재배할 텃밭 식물 조사하기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  <a:p>
            <a:pPr fontAlgn="base" latinLnBrk="1"/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-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 가능한 소품을 텃밭 상자로 정하고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재배할 다양한 식물을 조사</a:t>
            </a:r>
            <a:endParaRPr lang="en-US" altLang="ko-KR" sz="1200" dirty="0"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42330" y="9071171"/>
            <a:ext cx="439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목공예와 관련된 도구를 어느정도 사용할 줄 알며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텃밭상자를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제작하고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, 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식물을 심고 재배함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27809E71-F881-44C3-8762-EF1A9CCC8059}"/>
              </a:ext>
            </a:extLst>
          </p:cNvPr>
          <p:cNvSpPr txBox="1"/>
          <p:nvPr/>
        </p:nvSpPr>
        <p:spPr>
          <a:xfrm>
            <a:off x="2919192" y="9705955"/>
            <a:ext cx="4393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/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목공예와 관련된 도구 사용에 어려움이 있어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텃밭상자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</a:t>
            </a:r>
            <a:r>
              <a:rPr lang="ko-KR" altLang="en-US" sz="1200" dirty="0" err="1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제작시</a:t>
            </a:r>
            <a:r>
              <a:rPr lang="ko-KR" altLang="en-US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 도움이 필요함</a:t>
            </a:r>
            <a:r>
              <a:rPr lang="en-US" altLang="ko-KR" sz="1200" dirty="0"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781761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1122</Words>
  <Application>Microsoft Office PowerPoint</Application>
  <PresentationFormat>사용자 지정</PresentationFormat>
  <Paragraphs>205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5" baseType="lpstr">
      <vt:lpstr>?? ??</vt:lpstr>
      <vt:lpstr>맑은 고딕 Semilight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imagineer</cp:lastModifiedBy>
  <cp:revision>19</cp:revision>
  <cp:lastPrinted>2023-11-15T23:45:02Z</cp:lastPrinted>
  <dcterms:created xsi:type="dcterms:W3CDTF">2023-06-01T14:19:55Z</dcterms:created>
  <dcterms:modified xsi:type="dcterms:W3CDTF">2023-11-20T06:54:50Z</dcterms:modified>
</cp:coreProperties>
</file>