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7562850" cy="10696575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2412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jpeg"/><Relationship Id="rId3" Type="http://schemas.openxmlformats.org/officeDocument/2006/relationships/image" Target="../media/image2.png"/><Relationship Id="rId21" Type="http://schemas.openxmlformats.org/officeDocument/2006/relationships/image" Target="../media/image19.png"/><Relationship Id="rId7" Type="http://schemas.openxmlformats.org/officeDocument/2006/relationships/image" Target="../media/image6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4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jpeg"/><Relationship Id="rId10" Type="http://schemas.microsoft.com/office/2007/relationships/hdphoto" Target="../media/hdphoto1.wdp"/><Relationship Id="rId19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12.png"/><Relationship Id="rId18" Type="http://schemas.openxmlformats.org/officeDocument/2006/relationships/image" Target="../media/image38.pn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12" Type="http://schemas.openxmlformats.org/officeDocument/2006/relationships/image" Target="../media/image11.png"/><Relationship Id="rId17" Type="http://schemas.openxmlformats.org/officeDocument/2006/relationships/image" Target="../media/image37.png"/><Relationship Id="rId2" Type="http://schemas.openxmlformats.org/officeDocument/2006/relationships/image" Target="../media/image1.pn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35.png"/><Relationship Id="rId10" Type="http://schemas.openxmlformats.org/officeDocument/2006/relationships/image" Target="../media/image32.png"/><Relationship Id="rId19" Type="http://schemas.openxmlformats.org/officeDocument/2006/relationships/image" Target="../media/image39.png"/><Relationship Id="rId4" Type="http://schemas.openxmlformats.org/officeDocument/2006/relationships/image" Target="../media/image13.png"/><Relationship Id="rId9" Type="http://schemas.openxmlformats.org/officeDocument/2006/relationships/image" Target="../media/image31.png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897744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33892" y="7904358"/>
            <a:ext cx="2030292" cy="265757"/>
            <a:chOff x="333892" y="7904358"/>
            <a:chExt cx="2030292" cy="26575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3892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309598" y="4935155"/>
            <a:ext cx="2078880" cy="1575901"/>
            <a:chOff x="309598" y="4935155"/>
            <a:chExt cx="2078880" cy="157590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686983" y="4190063"/>
              <a:ext cx="4157761" cy="3151802"/>
            </a:xfrm>
            <a:prstGeom prst="rect">
              <a:avLst/>
            </a:prstGeom>
          </p:spPr>
        </p:pic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09598" y="4935155"/>
              <a:ext cx="2078880" cy="1575901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09082" y="8667567"/>
            <a:ext cx="1365885" cy="366933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18223" y="4574418"/>
            <a:ext cx="1319226" cy="31415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1802649"/>
            <a:ext cx="1423579" cy="273204"/>
            <a:chOff x="242147" y="1802649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1802649"/>
              <a:ext cx="1423579" cy="273204"/>
              <a:chOff x="242147" y="1802649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242147" y="180264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7616" y="1818554"/>
              <a:ext cx="1093865" cy="25017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42147" y="2288796"/>
            <a:ext cx="1423579" cy="273204"/>
            <a:chOff x="242147" y="2288796"/>
            <a:chExt cx="1423579" cy="273204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242147" y="2288796"/>
              <a:ext cx="1423579" cy="273204"/>
              <a:chOff x="242147" y="2288796"/>
              <a:chExt cx="1423579" cy="273204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242147" y="2288796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97616" y="230470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42147" y="2774942"/>
            <a:ext cx="1423579" cy="273204"/>
            <a:chOff x="242147" y="2774942"/>
            <a:chExt cx="1423579" cy="273204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242147" y="2774942"/>
              <a:ext cx="1423579" cy="273204"/>
              <a:chOff x="242147" y="2774942"/>
              <a:chExt cx="1423579" cy="273204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242147" y="2774942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97616" y="2790849"/>
              <a:ext cx="955636" cy="25017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42147" y="3261089"/>
            <a:ext cx="1423579" cy="273204"/>
            <a:chOff x="242147" y="3261089"/>
            <a:chExt cx="1423579" cy="273204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42147" y="3261089"/>
              <a:ext cx="1423579" cy="273204"/>
              <a:chOff x="242147" y="3261089"/>
              <a:chExt cx="1423579" cy="273204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242147" y="326108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97616" y="327699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42147" y="3946637"/>
            <a:ext cx="1647964" cy="284468"/>
            <a:chOff x="242147" y="3946637"/>
            <a:chExt cx="1647964" cy="284468"/>
          </a:xfrm>
        </p:grpSpPr>
        <p:grpSp>
          <p:nvGrpSpPr>
            <p:cNvPr id="1020" name="그룹 1020"/>
            <p:cNvGrpSpPr/>
            <p:nvPr/>
          </p:nvGrpSpPr>
          <p:grpSpPr>
            <a:xfrm>
              <a:off x="242147" y="3946637"/>
              <a:ext cx="1647964" cy="284468"/>
              <a:chOff x="242147" y="3946637"/>
              <a:chExt cx="1647964" cy="284468"/>
            </a:xfrm>
          </p:grpSpPr>
          <p:pic>
            <p:nvPicPr>
              <p:cNvPr id="61" name="Object 60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242147" y="3946637"/>
                <a:ext cx="1647964" cy="284468"/>
              </a:xfrm>
              <a:prstGeom prst="rect">
                <a:avLst/>
              </a:prstGeom>
            </p:spPr>
          </p:pic>
        </p:grpSp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86196" y="3953241"/>
              <a:ext cx="1396722" cy="269322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2987726" y="4574418"/>
            <a:ext cx="1227740" cy="304626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5322333" y="4574418"/>
            <a:ext cx="1715978" cy="314150"/>
          </a:xfrm>
          <a:prstGeom prst="rect">
            <a:avLst/>
          </a:prstGeom>
        </p:spPr>
      </p:pic>
      <p:grpSp>
        <p:nvGrpSpPr>
          <p:cNvPr id="1023" name="그룹 1023"/>
          <p:cNvGrpSpPr/>
          <p:nvPr/>
        </p:nvGrpSpPr>
        <p:grpSpPr>
          <a:xfrm>
            <a:off x="2779101" y="4935155"/>
            <a:ext cx="2078880" cy="1575901"/>
            <a:chOff x="2779101" y="4935155"/>
            <a:chExt cx="2078880" cy="1575901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82520" y="4190063"/>
              <a:ext cx="4157761" cy="3151802"/>
            </a:xfrm>
            <a:prstGeom prst="rect">
              <a:avLst/>
            </a:prstGeom>
          </p:spPr>
        </p:pic>
        <p:pic>
          <p:nvPicPr>
            <p:cNvPr id="75" name="Object 74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779101" y="4935155"/>
              <a:ext cx="2078880" cy="1575901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5248604" y="4935155"/>
            <a:ext cx="2078880" cy="1575901"/>
            <a:chOff x="5248604" y="4935155"/>
            <a:chExt cx="2078880" cy="1575901"/>
          </a:xfrm>
        </p:grpSpPr>
        <p:pic>
          <p:nvPicPr>
            <p:cNvPr id="78" name="Object 77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252023" y="4190063"/>
              <a:ext cx="4157761" cy="3151802"/>
            </a:xfrm>
            <a:prstGeom prst="rect">
              <a:avLst/>
            </a:prstGeom>
          </p:spPr>
        </p:pic>
        <p:pic>
          <p:nvPicPr>
            <p:cNvPr id="79" name="Object 78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248604" y="4935155"/>
              <a:ext cx="2078880" cy="1575901"/>
            </a:xfrm>
            <a:prstGeom prst="rect">
              <a:avLst/>
            </a:prstGeom>
          </p:spPr>
        </p:pic>
      </p:grpSp>
      <p:grpSp>
        <p:nvGrpSpPr>
          <p:cNvPr id="1025" name="그룹 1025"/>
          <p:cNvGrpSpPr/>
          <p:nvPr/>
        </p:nvGrpSpPr>
        <p:grpSpPr>
          <a:xfrm>
            <a:off x="2816293" y="7904358"/>
            <a:ext cx="2030292" cy="265757"/>
            <a:chOff x="2816293" y="7904358"/>
            <a:chExt cx="2030292" cy="265757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62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5298693" y="7904358"/>
            <a:ext cx="2030292" cy="265757"/>
            <a:chOff x="5298693" y="7904358"/>
            <a:chExt cx="2030292" cy="265757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986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58602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스파이크 프라임 운송 로봇 만들기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10A3CD-FE94-4849-838E-DDE3FDD3468A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서울신자초등학교</a:t>
            </a:r>
            <a:endParaRPr lang="ko-KR" altLang="en-US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793606" y="1779663"/>
            <a:ext cx="54978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스파이크 프라임을 이용하여 코딩을 활용한 운송 로봇을 만들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5C3076-0553-4B8C-B9F4-51719AF0B7D6}"/>
              </a:ext>
            </a:extLst>
          </p:cNvPr>
          <p:cNvSpPr txBox="1"/>
          <p:nvPr/>
        </p:nvSpPr>
        <p:spPr>
          <a:xfrm>
            <a:off x="1793606" y="2265031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초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285218-68B9-4BD2-B351-613665CBA81E}"/>
              </a:ext>
            </a:extLst>
          </p:cNvPr>
          <p:cNvSpPr txBox="1"/>
          <p:nvPr/>
        </p:nvSpPr>
        <p:spPr>
          <a:xfrm>
            <a:off x="1793606" y="2769303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실과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85395EC-3E34-4AB0-9D43-8860A9F0B078}"/>
              </a:ext>
            </a:extLst>
          </p:cNvPr>
          <p:cNvSpPr txBox="1"/>
          <p:nvPr/>
        </p:nvSpPr>
        <p:spPr>
          <a:xfrm>
            <a:off x="1665726" y="3138487"/>
            <a:ext cx="5729210" cy="707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[6</a:t>
            </a:r>
            <a:r>
              <a:rPr lang="ko-KR" altLang="en-US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실</a:t>
            </a:r>
            <a:r>
              <a:rPr lang="en-US" altLang="ko-KR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05-07] </a:t>
            </a:r>
            <a:r>
              <a:rPr lang="ko-KR" altLang="en-US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여러 가지 센서를 장착한 로봇을 제작한다</a:t>
            </a:r>
            <a:r>
              <a:rPr lang="en-US" altLang="ko-KR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[6</a:t>
            </a:r>
            <a:r>
              <a:rPr lang="ko-KR" altLang="en-US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실</a:t>
            </a:r>
            <a:r>
              <a:rPr lang="en-US" altLang="ko-KR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05-06] </a:t>
            </a:r>
            <a:r>
              <a:rPr lang="ko-KR" altLang="en-US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생활 속에서 로봇 활용 사례를 통해 작동 원리와 활용 분야를 이해한다</a:t>
            </a:r>
            <a:r>
              <a:rPr lang="en-US" altLang="ko-KR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76225" y="6567487"/>
            <a:ext cx="2257912" cy="1030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스파이크 프라임 탐색하기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스파이크 프라임의 센서 탐색 및 원리 이해하기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02705" y="6567487"/>
            <a:ext cx="2174367" cy="103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운송 로봇이 움직이기 위한 필요한 조건 찾기 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운송 로봇 코딩 설계하기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499" y="6567487"/>
            <a:ext cx="2046106" cy="1353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모둠별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운송 로봇 경진대회를 실시하기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개선점을 찾아 개선 및 발전 제작하기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E30A500-6024-4CD6-8DB0-8D37FB92096F}"/>
              </a:ext>
            </a:extLst>
          </p:cNvPr>
          <p:cNvSpPr txBox="1"/>
          <p:nvPr/>
        </p:nvSpPr>
        <p:spPr>
          <a:xfrm>
            <a:off x="566498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1~2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2AD18A8-2EBC-49F2-9359-8BC959CC80DA}"/>
              </a:ext>
            </a:extLst>
          </p:cNvPr>
          <p:cNvSpPr txBox="1"/>
          <p:nvPr/>
        </p:nvSpPr>
        <p:spPr>
          <a:xfrm>
            <a:off x="3095215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3~4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7AC9E09-3F88-4F25-892B-8C51F7DEDBAA}"/>
              </a:ext>
            </a:extLst>
          </p:cNvPr>
          <p:cNvSpPr txBox="1"/>
          <p:nvPr/>
        </p:nvSpPr>
        <p:spPr>
          <a:xfrm>
            <a:off x="5598089" y="7896256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5~6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4" y="9005887"/>
            <a:ext cx="7118712" cy="1353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태블릿 및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크롬북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등에 스파이크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프라임앱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다운로드를 완료하고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허브와 코딩프로그램의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패어링을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점검 상태를 사전에 확인하는 것이 좋다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▸ </a:t>
            </a:r>
            <a:r>
              <a:rPr lang="ko-KR" altLang="en-US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스파이크 프라임 로봇 제품을 제작할 때는 스파이크 프라임 </a:t>
            </a:r>
            <a:r>
              <a:rPr lang="en-US" altLang="ko-KR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/ </a:t>
            </a:r>
            <a:r>
              <a:rPr lang="ko-KR" altLang="en-US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학습단원 계획을 참고하여 기본 코딩 프로그램과 제품 제작을 발전 적용할 수 있으므로 스스로 탐색하는 시간을 충분히 제공한다</a:t>
            </a:r>
            <a:r>
              <a:rPr lang="en-US" altLang="ko-KR" sz="1400" b="1" spc="-15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ABA2E19-7B63-46FA-945A-E3267DA9D209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3930" y="5033489"/>
            <a:ext cx="2021031" cy="141990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35230A1-0FB2-4CB9-A20B-CFB86BA84D3C}"/>
              </a:ext>
            </a:extLst>
          </p:cNvPr>
          <p:cNvPicPr>
            <a:picLocks noChangeAspect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35" b="-579"/>
          <a:stretch/>
        </p:blipFill>
        <p:spPr>
          <a:xfrm>
            <a:off x="2790278" y="5004290"/>
            <a:ext cx="2056307" cy="143011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A19A281-3954-4D41-8F56-DEC9ED99D4E4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499" y="4993306"/>
            <a:ext cx="2000957" cy="147501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7805341"/>
            <a:ext cx="1423579" cy="273204"/>
            <a:chOff x="242147" y="7805341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7805341"/>
              <a:ext cx="1423579" cy="273204"/>
              <a:chOff x="242147" y="7805341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42147" y="7805341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6" y="7820534"/>
              <a:ext cx="936655" cy="250769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354612" y="7090498"/>
            <a:ext cx="14343186" cy="4129969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3002D30-9DC5-4044-8EFB-8C33178D6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750C7D-A5CE-4624-976D-6354D732B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4" name="Object 33">
            <a:extLst>
              <a:ext uri="{FF2B5EF4-FFF2-40B4-BE49-F238E27FC236}">
                <a16:creationId xmlns:a16="http://schemas.microsoft.com/office/drawing/2014/main" id="{17BD7A1A-BC86-4699-9DF0-FFA5211CFF2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3307621" y="-2187855"/>
            <a:ext cx="14199073" cy="1321708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07249" y="6303008"/>
            <a:ext cx="1644030" cy="36095"/>
            <a:chOff x="407249" y="6303008"/>
            <a:chExt cx="1644030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7249" y="6303008"/>
              <a:ext cx="1644030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85836" y="6532687"/>
            <a:ext cx="199846" cy="240229"/>
            <a:chOff x="1085836" y="6532687"/>
            <a:chExt cx="199846" cy="24022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85836" y="6532687"/>
              <a:ext cx="199846" cy="2402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35159" y="6549478"/>
            <a:ext cx="159764" cy="56424"/>
            <a:chOff x="1235159" y="6549478"/>
            <a:chExt cx="159764" cy="5642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3720000">
              <a:off x="1235159" y="6549478"/>
              <a:ext cx="159764" cy="5642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2148" y="6836489"/>
            <a:ext cx="1899769" cy="537122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42147" y="622828"/>
            <a:ext cx="2055185" cy="284468"/>
            <a:chOff x="242147" y="622828"/>
            <a:chExt cx="2055185" cy="28446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2147" y="622828"/>
              <a:ext cx="2055185" cy="284468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86196" y="638260"/>
            <a:ext cx="1736998" cy="269846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3957217" y="1372381"/>
            <a:ext cx="181786" cy="184420"/>
            <a:chOff x="3957217" y="1372381"/>
            <a:chExt cx="181786" cy="184420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57217" y="1372381"/>
              <a:ext cx="181786" cy="18442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961860" y="1378095"/>
            <a:ext cx="198294" cy="177143"/>
            <a:chOff x="4961860" y="1378095"/>
            <a:chExt cx="198294" cy="177143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961860" y="1378095"/>
              <a:ext cx="198294" cy="177143"/>
            </a:xfrm>
            <a:prstGeom prst="rect">
              <a:avLst/>
            </a:prstGeom>
          </p:spPr>
        </p:pic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37AF1A04-68C9-4B81-BEE3-BE285CBFFF45}"/>
              </a:ext>
            </a:extLst>
          </p:cNvPr>
          <p:cNvSpPr txBox="1"/>
          <p:nvPr/>
        </p:nvSpPr>
        <p:spPr>
          <a:xfrm>
            <a:off x="1508798" y="1677947"/>
            <a:ext cx="577318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동기유발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다양한 로봇의 활약 탐구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공장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생활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첨단 산업 등에서 다양한 로봇의 활용 영상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활동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1)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로봇 제작을 위한 스파이크 프라임 탐색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스파이크 프라임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구성품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태블릿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관련 앱 다운로드 사용법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스파이크 프라임 기본 구성품을 익히고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스파이크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프라임앱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다운로드는 미리 실행해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두어야 수업이 원활하게 가능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활동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2)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기본형 물건 운송 기계 탐색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다양한 운송 수단 사진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로봇팔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로봇지게차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등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로봇을 이용하여 물건을 나를 수 있는 기본형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로봇팔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제작을 우선으로 제작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67FB648-756A-4639-AB4A-A11AB3150AD3}"/>
              </a:ext>
            </a:extLst>
          </p:cNvPr>
          <p:cNvSpPr txBox="1"/>
          <p:nvPr/>
        </p:nvSpPr>
        <p:spPr>
          <a:xfrm>
            <a:off x="921154" y="2557255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0~0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C862C6D-0B46-4992-944C-C97248693042}"/>
              </a:ext>
            </a:extLst>
          </p:cNvPr>
          <p:cNvSpPr txBox="1"/>
          <p:nvPr/>
        </p:nvSpPr>
        <p:spPr>
          <a:xfrm>
            <a:off x="924136" y="4647154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0~0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D91BD5-E095-4952-B541-9E83F6B02A4C}"/>
              </a:ext>
            </a:extLst>
          </p:cNvPr>
          <p:cNvSpPr txBox="1"/>
          <p:nvPr/>
        </p:nvSpPr>
        <p:spPr>
          <a:xfrm>
            <a:off x="921154" y="6724040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0~0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1025" name="_x183965688" descr="EMB00005b6405ad">
            <a:extLst>
              <a:ext uri="{FF2B5EF4-FFF2-40B4-BE49-F238E27FC236}">
                <a16:creationId xmlns:a16="http://schemas.microsoft.com/office/drawing/2014/main" id="{7E905CC4-0619-4C83-83D0-2DFA36397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601" y="1913022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_x298064616" descr="EMB00005b6405ae">
            <a:extLst>
              <a:ext uri="{FF2B5EF4-FFF2-40B4-BE49-F238E27FC236}">
                <a16:creationId xmlns:a16="http://schemas.microsoft.com/office/drawing/2014/main" id="{D7EBB788-C1A7-4F3C-84D3-A6C1A6029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3" y="2595213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_x298064616" descr="EMB00005b6405ae">
            <a:extLst>
              <a:ext uri="{FF2B5EF4-FFF2-40B4-BE49-F238E27FC236}">
                <a16:creationId xmlns:a16="http://schemas.microsoft.com/office/drawing/2014/main" id="{18E39EB6-3A0E-4724-9B42-46ACEFF27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007" y="3366969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_x183965688" descr="EMB00005b6405ad">
            <a:extLst>
              <a:ext uri="{FF2B5EF4-FFF2-40B4-BE49-F238E27FC236}">
                <a16:creationId xmlns:a16="http://schemas.microsoft.com/office/drawing/2014/main" id="{C222DC4A-9189-48AA-AB83-664BC44EA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590" y="3178457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122B148D-DC29-426C-AB28-F2A5295BA2FB}"/>
              </a:ext>
            </a:extLst>
          </p:cNvPr>
          <p:cNvSpPr txBox="1"/>
          <p:nvPr/>
        </p:nvSpPr>
        <p:spPr>
          <a:xfrm>
            <a:off x="1475851" y="3734713"/>
            <a:ext cx="577318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동기유발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운송 로봇의 추가기능 필요성 탐색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기본형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로봇팔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사진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로봇팔의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개선점과 아이디어 제시하는 과정에서 다양한 의견 수렴 가능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활동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운송 로봇의 설계 고안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스파이크 프라임 센서 탐색을 통해 물건을 먼 거리로 운송할 수 있는 아이디와 접목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사고의 확장성과 발전성을 발현할 수 있도록 지원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활동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2)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운송 로봇의 코딩 설계 및 작동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색띠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태블릿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운송 장소에 정확하게 도달하고 멈출 수 있도록 조건에 맞는 코딩 설계하도록 유도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0" name="_x183965688" descr="EMB00005b6405ad">
            <a:extLst>
              <a:ext uri="{FF2B5EF4-FFF2-40B4-BE49-F238E27FC236}">
                <a16:creationId xmlns:a16="http://schemas.microsoft.com/office/drawing/2014/main" id="{F365B5A3-3163-4AFC-B2A9-3EA2F9786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3969788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_x298064616" descr="EMB00005b6405ae">
            <a:extLst>
              <a:ext uri="{FF2B5EF4-FFF2-40B4-BE49-F238E27FC236}">
                <a16:creationId xmlns:a16="http://schemas.microsoft.com/office/drawing/2014/main" id="{AEBCEF8F-060A-4DD9-BF1F-7DBEA9AA4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049" y="4601625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_x298064616" descr="EMB00005b6405ae">
            <a:extLst>
              <a:ext uri="{FF2B5EF4-FFF2-40B4-BE49-F238E27FC236}">
                <a16:creationId xmlns:a16="http://schemas.microsoft.com/office/drawing/2014/main" id="{8B13C8ED-10FF-4B24-A625-A0DD31AFF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4191320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_x298064616" descr="EMB00005b6405ae">
            <a:extLst>
              <a:ext uri="{FF2B5EF4-FFF2-40B4-BE49-F238E27FC236}">
                <a16:creationId xmlns:a16="http://schemas.microsoft.com/office/drawing/2014/main" id="{446CF712-BDB8-46AC-AA1D-0937F701C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060" y="5423735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_x183965688" descr="EMB00005b6405ad">
            <a:extLst>
              <a:ext uri="{FF2B5EF4-FFF2-40B4-BE49-F238E27FC236}">
                <a16:creationId xmlns:a16="http://schemas.microsoft.com/office/drawing/2014/main" id="{3EF368B0-D8A7-44A4-9A30-57769FF2B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643" y="5235223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B2C9BA63-1427-45AC-9899-22D26D5D2D39}"/>
              </a:ext>
            </a:extLst>
          </p:cNvPr>
          <p:cNvSpPr txBox="1"/>
          <p:nvPr/>
        </p:nvSpPr>
        <p:spPr>
          <a:xfrm>
            <a:off x="1512667" y="5774017"/>
            <a:ext cx="577318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동기유발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다른 친구들의 운송로봇 탐색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운송로봇 움직임 촬영 영상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나의 운송로봇과 친구들의 운송로봇의 움직임을 비교하여 보기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활동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1)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나의 운송 로봇의 개선점 찾기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운송 로봇의 개선점을 찾는 과정에서 발전적 아이디어도 함께 생각 가능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활동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2)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운송 로봇의 간단 사용 설명서 제시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내가 만든 운송로봇 사진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색연필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사인펜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사용자들에게 안내할 수 있는 운송 로봇의 사용 설명서를 만들어 친구들과 공유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7" name="_x183965688" descr="EMB00005b6405ad">
            <a:extLst>
              <a:ext uri="{FF2B5EF4-FFF2-40B4-BE49-F238E27FC236}">
                <a16:creationId xmlns:a16="http://schemas.microsoft.com/office/drawing/2014/main" id="{F70F8DC7-CD43-4B7A-A2DB-0EEF5D166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6009092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_x298064616" descr="EMB00005b6405ae">
            <a:extLst>
              <a:ext uri="{FF2B5EF4-FFF2-40B4-BE49-F238E27FC236}">
                <a16:creationId xmlns:a16="http://schemas.microsoft.com/office/drawing/2014/main" id="{400A0036-7C60-4398-82A7-77661240C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677" y="6652176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_x298064616" descr="EMB00005b6405ae">
            <a:extLst>
              <a:ext uri="{FF2B5EF4-FFF2-40B4-BE49-F238E27FC236}">
                <a16:creationId xmlns:a16="http://schemas.microsoft.com/office/drawing/2014/main" id="{BD26F367-C70F-4EFA-B2F9-AE5C8160C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6230624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_x298064616" descr="EMB00005b6405ae">
            <a:extLst>
              <a:ext uri="{FF2B5EF4-FFF2-40B4-BE49-F238E27FC236}">
                <a16:creationId xmlns:a16="http://schemas.microsoft.com/office/drawing/2014/main" id="{188EC4E8-F368-4B07-954E-2A01104D1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590" y="7300608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_x183965688" descr="EMB00005b6405ad">
            <a:extLst>
              <a:ext uri="{FF2B5EF4-FFF2-40B4-BE49-F238E27FC236}">
                <a16:creationId xmlns:a16="http://schemas.microsoft.com/office/drawing/2014/main" id="{01C5899B-C2FC-4313-9EF8-E4DD4123E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846" y="7111503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9B007DAE-5A8D-479D-A1B6-C2129833A299}"/>
              </a:ext>
            </a:extLst>
          </p:cNvPr>
          <p:cNvSpPr txBox="1"/>
          <p:nvPr/>
        </p:nvSpPr>
        <p:spPr>
          <a:xfrm>
            <a:off x="276223" y="8548687"/>
            <a:ext cx="1845693" cy="117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생활 속에 로봇 활용 사례를 살펴보고 센서를 이용한 운송 로봇을 만들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7809E71-F881-44C3-8762-EF1A9CCC8059}"/>
              </a:ext>
            </a:extLst>
          </p:cNvPr>
          <p:cNvSpPr txBox="1"/>
          <p:nvPr/>
        </p:nvSpPr>
        <p:spPr>
          <a:xfrm>
            <a:off x="2922709" y="8510764"/>
            <a:ext cx="4393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스파이크 프라임을 이용하여 센서를 이용하여 운송 로봇을 잘 작동할 수 있도록 완성한다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14768BE-4747-4965-B5C6-160D4D3B03F9}"/>
              </a:ext>
            </a:extLst>
          </p:cNvPr>
          <p:cNvSpPr txBox="1"/>
          <p:nvPr/>
        </p:nvSpPr>
        <p:spPr>
          <a:xfrm>
            <a:off x="2952750" y="9120364"/>
            <a:ext cx="4393578" cy="342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스파이크 프라임을 이용하여 운송 로봇을 완성한다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E832592-7790-46C5-823E-B49310447583}"/>
              </a:ext>
            </a:extLst>
          </p:cNvPr>
          <p:cNvSpPr txBox="1"/>
          <p:nvPr/>
        </p:nvSpPr>
        <p:spPr>
          <a:xfrm>
            <a:off x="2952750" y="9729964"/>
            <a:ext cx="4393578" cy="342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스파이크 프라임을 이용하여 운송 로봇의 모양을 구현해낸다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pic>
        <p:nvPicPr>
          <p:cNvPr id="67" name="_x183965688" descr="EMB00005b6405ad">
            <a:extLst>
              <a:ext uri="{FF2B5EF4-FFF2-40B4-BE49-F238E27FC236}">
                <a16:creationId xmlns:a16="http://schemas.microsoft.com/office/drawing/2014/main" id="{A37808F4-CAC5-43E3-9162-F2EB92AA8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293" y="2376487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439</Words>
  <Application>Microsoft Office PowerPoint</Application>
  <PresentationFormat>사용자 지정</PresentationFormat>
  <Paragraphs>57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?? ??</vt:lpstr>
      <vt:lpstr>맑은 고딕 Semilight</vt:lpstr>
      <vt:lpstr>한컴산뜻돋움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1학년 1반</cp:lastModifiedBy>
  <cp:revision>21</cp:revision>
  <cp:lastPrinted>2023-07-11T02:19:15Z</cp:lastPrinted>
  <dcterms:created xsi:type="dcterms:W3CDTF">2023-06-01T14:19:55Z</dcterms:created>
  <dcterms:modified xsi:type="dcterms:W3CDTF">2023-07-12T00:40:39Z</dcterms:modified>
</cp:coreProperties>
</file>