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15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25.png"/><Relationship Id="rId12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image" Target="../media/image23.png"/><Relationship Id="rId15" Type="http://schemas.openxmlformats.org/officeDocument/2006/relationships/image" Target="../media/image30.png"/><Relationship Id="rId10" Type="http://schemas.openxmlformats.org/officeDocument/2006/relationships/image" Target="../media/image8.png"/><Relationship Id="rId4" Type="http://schemas.openxmlformats.org/officeDocument/2006/relationships/image" Target="../media/image22.png"/><Relationship Id="rId9" Type="http://schemas.openxmlformats.org/officeDocument/2006/relationships/image" Target="../media/image7.png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4959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9129826"/>
            <a:ext cx="3297074" cy="36095"/>
            <a:chOff x="202907" y="9129826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9129826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3842406"/>
            <a:ext cx="6996746" cy="2269119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9082" y="8819948"/>
            <a:ext cx="1365885" cy="366933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42147" y="1771249"/>
            <a:ext cx="1423579" cy="273204"/>
            <a:chOff x="242147" y="1802649"/>
            <a:chExt cx="1423579" cy="273204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2147" y="1802649"/>
              <a:ext cx="1423579" cy="273204"/>
            </a:xfrm>
            <a:prstGeom prst="rect">
              <a:avLst/>
            </a:prstGeom>
          </p:spPr>
        </p:pic>
      </p:grpSp>
      <p:pic>
        <p:nvPicPr>
          <p:cNvPr id="42" name="Object 41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7616" y="1787154"/>
            <a:ext cx="1093865" cy="250179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2147" y="2774942"/>
              <a:ext cx="1423579" cy="273204"/>
            </a:xfrm>
            <a:prstGeom prst="rect">
              <a:avLst/>
            </a:prstGeom>
          </p:spPr>
        </p:pic>
      </p:grpSp>
      <p:pic>
        <p:nvPicPr>
          <p:cNvPr id="60" name="Object 59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97616" y="2790849"/>
            <a:ext cx="955636" cy="250179"/>
          </a:xfrm>
          <a:prstGeom prst="rect">
            <a:avLst/>
          </a:prstGeom>
        </p:spPr>
      </p:pic>
      <p:grpSp>
        <p:nvGrpSpPr>
          <p:cNvPr id="1021" name="그룹 1021"/>
          <p:cNvGrpSpPr/>
          <p:nvPr/>
        </p:nvGrpSpPr>
        <p:grpSpPr>
          <a:xfrm>
            <a:off x="242147" y="3484936"/>
            <a:ext cx="1647964" cy="284468"/>
            <a:chOff x="242147" y="3946637"/>
            <a:chExt cx="1647964" cy="284468"/>
          </a:xfrm>
        </p:grpSpPr>
        <p:grpSp>
          <p:nvGrpSpPr>
            <p:cNvPr id="1022" name="그룹 1022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72" name="Object 71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738404"/>
            <a:ext cx="364386" cy="364386"/>
            <a:chOff x="171515" y="8738404"/>
            <a:chExt cx="364386" cy="364386"/>
          </a:xfrm>
        </p:grpSpPr>
        <p:pic>
          <p:nvPicPr>
            <p:cNvPr id="95" name="Object 9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71515" y="8738404"/>
              <a:ext cx="364386" cy="36438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1695071" y="1752213"/>
            <a:ext cx="54391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6600"/>
                </a:solidFill>
              </a:rPr>
              <a:t>레이저박스를 활용하여 나무 합판을 잘라 모빌을 디자인한다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.</a:t>
            </a:r>
            <a:endParaRPr lang="ko-KR" altLang="en-US" sz="1400" b="1" dirty="0">
              <a:solidFill>
                <a:srgbClr val="0066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81964" y="592478"/>
            <a:ext cx="6873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</a:rPr>
              <a:t>레이저박스를 활용하여 모빌 디자인하기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492190" y="1248194"/>
            <a:ext cx="18240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006600"/>
                </a:solidFill>
              </a:rPr>
              <a:t>서울구암초등학교</a:t>
            </a:r>
            <a:endParaRPr lang="ko-KR" altLang="en-US" sz="1600" b="1" dirty="0">
              <a:solidFill>
                <a:srgbClr val="0066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723829" y="2262271"/>
            <a:ext cx="54391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6600"/>
                </a:solidFill>
              </a:rPr>
              <a:t>초 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1~4</a:t>
            </a:r>
            <a:r>
              <a:rPr lang="ko-KR" altLang="en-US" sz="1400" b="1" dirty="0" smtClean="0">
                <a:solidFill>
                  <a:srgbClr val="006600"/>
                </a:solidFill>
              </a:rPr>
              <a:t>학년</a:t>
            </a:r>
            <a:endParaRPr lang="ko-KR" altLang="en-US" sz="1400" b="1" dirty="0">
              <a:solidFill>
                <a:srgbClr val="006600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734237" y="2757655"/>
            <a:ext cx="54391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6600"/>
                </a:solidFill>
              </a:rPr>
              <a:t>미술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, </a:t>
            </a:r>
            <a:r>
              <a:rPr lang="ko-KR" altLang="en-US" sz="1400" b="1" dirty="0" smtClean="0">
                <a:solidFill>
                  <a:srgbClr val="006600"/>
                </a:solidFill>
              </a:rPr>
              <a:t>창의적체험활동</a:t>
            </a:r>
            <a:endParaRPr lang="ko-KR" altLang="en-US" sz="1400" b="1" dirty="0">
              <a:solidFill>
                <a:srgbClr val="006600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52" y="4395109"/>
            <a:ext cx="1619773" cy="1214542"/>
          </a:xfrm>
          <a:prstGeom prst="rect">
            <a:avLst/>
          </a:prstGeom>
        </p:spPr>
      </p:pic>
      <p:grpSp>
        <p:nvGrpSpPr>
          <p:cNvPr id="81" name="그룹 1005"/>
          <p:cNvGrpSpPr/>
          <p:nvPr/>
        </p:nvGrpSpPr>
        <p:grpSpPr>
          <a:xfrm>
            <a:off x="293025" y="6206120"/>
            <a:ext cx="6996746" cy="2421832"/>
            <a:chOff x="242147" y="4505391"/>
            <a:chExt cx="2213783" cy="3797805"/>
          </a:xfrm>
        </p:grpSpPr>
        <p:pic>
          <p:nvPicPr>
            <p:cNvPr id="84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218" y="4416977"/>
            <a:ext cx="1626536" cy="1219902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354" y="6814389"/>
            <a:ext cx="1663945" cy="1247959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247" y="6864092"/>
            <a:ext cx="1654764" cy="1241073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295" y="4408933"/>
            <a:ext cx="1631425" cy="1223569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125" y="6810208"/>
            <a:ext cx="1669520" cy="125214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261221" y="5691195"/>
            <a:ext cx="1965073" cy="3132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err="1" smtClean="0">
                <a:solidFill>
                  <a:schemeClr val="bg1"/>
                </a:solidFill>
              </a:rPr>
              <a:t>레이저박스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 알아보기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355717" y="5696640"/>
            <a:ext cx="1372580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디자인 하기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61541" y="4666999"/>
            <a:ext cx="723016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1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차시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395361" y="5696639"/>
            <a:ext cx="1372580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합판 자르기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353251" y="8143893"/>
            <a:ext cx="1552455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모빌 색칠하기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3373441" y="8147559"/>
            <a:ext cx="1504978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모빌 이어 붙이기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56333" y="7096175"/>
            <a:ext cx="723016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2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차시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383183" y="8147559"/>
            <a:ext cx="1372580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작품 감상하기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12017" y="9273360"/>
            <a:ext cx="71042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6600"/>
                </a:solidFill>
              </a:rPr>
              <a:t>레이저박스로 합판 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1</a:t>
            </a:r>
            <a:r>
              <a:rPr lang="ko-KR" altLang="en-US" sz="1400" b="1" dirty="0" smtClean="0">
                <a:solidFill>
                  <a:srgbClr val="006600"/>
                </a:solidFill>
              </a:rPr>
              <a:t>개 자를 때 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1~2</a:t>
            </a:r>
            <a:r>
              <a:rPr lang="ko-KR" altLang="en-US" sz="1400" b="1" dirty="0" smtClean="0">
                <a:solidFill>
                  <a:srgbClr val="006600"/>
                </a:solidFill>
              </a:rPr>
              <a:t>분 정도가 소요된다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. </a:t>
            </a: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6600"/>
                </a:solidFill>
              </a:rPr>
              <a:t>먼저 </a:t>
            </a:r>
            <a:r>
              <a:rPr lang="ko-KR" altLang="en-US" sz="1400" b="1" dirty="0">
                <a:solidFill>
                  <a:srgbClr val="006600"/>
                </a:solidFill>
              </a:rPr>
              <a:t>디자인한 학생부터 합판을 자를 수 있도록 한다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US" altLang="ko-KR" sz="1400" b="1" dirty="0" smtClean="0">
                <a:solidFill>
                  <a:srgbClr val="006600"/>
                </a:solidFill>
              </a:rPr>
              <a:t>1</a:t>
            </a:r>
            <a:r>
              <a:rPr lang="ko-KR" altLang="en-US" sz="1400" b="1" dirty="0" smtClean="0">
                <a:solidFill>
                  <a:srgbClr val="006600"/>
                </a:solidFill>
              </a:rPr>
              <a:t>명의 보조 강사가 더 있으면 원활한 수업 진행이 가능하다</a:t>
            </a:r>
            <a:r>
              <a:rPr lang="en-US" altLang="ko-KR" sz="1400" b="1" dirty="0" smtClean="0">
                <a:solidFill>
                  <a:srgbClr val="006600"/>
                </a:solidFill>
              </a:rPr>
              <a:t>. </a:t>
            </a:r>
            <a:endParaRPr lang="ko-KR" altLang="en-US" sz="1400" b="1" dirty="0">
              <a:solidFill>
                <a:srgbClr val="006600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1207969" y="3971082"/>
            <a:ext cx="1697737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메이커 도구 탐색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!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316887" y="3971082"/>
            <a:ext cx="1449035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상상과 디자인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!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318906" y="3971519"/>
            <a:ext cx="1449035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메이킹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!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382721" y="6356027"/>
            <a:ext cx="3474999" cy="30779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메이킹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!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5383183" y="6363578"/>
            <a:ext cx="1449035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공유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!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415196" y="6948487"/>
            <a:ext cx="1632897" cy="213740"/>
            <a:chOff x="415196" y="7468833"/>
            <a:chExt cx="1632897" cy="21374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5196" y="7468833"/>
              <a:ext cx="1632897" cy="21374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0765" y="651209"/>
            <a:ext cx="1736998" cy="269846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242147" y="7284995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1646431" y="2586476"/>
            <a:ext cx="19294" cy="177143"/>
            <a:chOff x="1646431" y="2586476"/>
            <a:chExt cx="19294" cy="177143"/>
          </a:xfrm>
        </p:grpSpPr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46431" y="2586476"/>
              <a:ext cx="19294" cy="177143"/>
            </a:xfrm>
            <a:prstGeom prst="rect">
              <a:avLst/>
            </a:prstGeom>
          </p:spPr>
        </p:pic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793678"/>
              </p:ext>
            </p:extLst>
          </p:nvPr>
        </p:nvGraphicFramePr>
        <p:xfrm>
          <a:off x="275024" y="1082318"/>
          <a:ext cx="6735957" cy="59287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1958">
                  <a:extLst>
                    <a:ext uri="{9D8B030D-6E8A-4147-A177-3AD203B41FA5}">
                      <a16:colId xmlns:a16="http://schemas.microsoft.com/office/drawing/2014/main" val="348707798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395745604"/>
                    </a:ext>
                  </a:extLst>
                </a:gridCol>
                <a:gridCol w="4343399">
                  <a:extLst>
                    <a:ext uri="{9D8B030D-6E8A-4147-A177-3AD203B41FA5}">
                      <a16:colId xmlns:a16="http://schemas.microsoft.com/office/drawing/2014/main" val="3427725030"/>
                    </a:ext>
                  </a:extLst>
                </a:gridCol>
              </a:tblGrid>
              <a:tr h="5681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spc="0" dirty="0" smtClean="0">
                          <a:latin typeface="+mn-lt"/>
                        </a:rPr>
                        <a:t>단계</a:t>
                      </a:r>
                      <a:endParaRPr lang="ko-KR" altLang="en-US" sz="1600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spc="0" dirty="0" smtClean="0">
                          <a:latin typeface="+mn-lt"/>
                        </a:rPr>
                        <a:t>차시</a:t>
                      </a:r>
                      <a:endParaRPr lang="ko-KR" altLang="en-US" sz="1600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dirty="0" smtClean="0">
                          <a:latin typeface="+mn-lt"/>
                        </a:rPr>
                        <a:t>활동 개요</a:t>
                      </a:r>
                      <a:endParaRPr lang="ko-KR" altLang="en-US" sz="1600" spc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5193869"/>
                  </a:ext>
                </a:extLst>
              </a:tr>
              <a:tr h="8934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메이커 도구 탐색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1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차시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spc="0" dirty="0" err="1" smtClean="0">
                          <a:solidFill>
                            <a:srgbClr val="006600"/>
                          </a:solidFill>
                        </a:rPr>
                        <a:t>레이저박스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 알아보기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- 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레이저 박스의 자르는 원리와 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  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효과적인 사용방법 알아보기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3399886"/>
                  </a:ext>
                </a:extLst>
              </a:tr>
              <a:tr h="8934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상상과 디자인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상상과 디자인하기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모빌을 어떻게 꾸밀지 구상하기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 디자인 하기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7528149"/>
                  </a:ext>
                </a:extLst>
              </a:tr>
              <a:tr h="893442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메이킹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합판 자르기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- 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레이저박스를 활용하여 합판 자르기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5932537"/>
                  </a:ext>
                </a:extLst>
              </a:tr>
              <a:tr h="893442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600" b="1" spc="30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2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차시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 색칠하기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- 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자른 조각들을 색칠하기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9278187"/>
                  </a:ext>
                </a:extLst>
              </a:tr>
              <a:tr h="89344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600" b="1" spc="30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 이어 붙이기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- </a:t>
                      </a: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 이어 붙여 완성하기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394095"/>
                  </a:ext>
                </a:extLst>
              </a:tr>
              <a:tr h="89344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공유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작품 감상하기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자신의 작품 설명하기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서로의 작품 감상하기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1021813"/>
                  </a:ext>
                </a:extLst>
              </a:tr>
            </a:tbl>
          </a:graphicData>
        </a:graphic>
      </p:graphicFrame>
      <p:graphicFrame>
        <p:nvGraphicFramePr>
          <p:cNvPr id="48" name="표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297567"/>
              </p:ext>
            </p:extLst>
          </p:nvPr>
        </p:nvGraphicFramePr>
        <p:xfrm>
          <a:off x="276225" y="7786689"/>
          <a:ext cx="6735957" cy="222946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34870779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745604"/>
                    </a:ext>
                  </a:extLst>
                </a:gridCol>
                <a:gridCol w="3916557">
                  <a:extLst>
                    <a:ext uri="{9D8B030D-6E8A-4147-A177-3AD203B41FA5}">
                      <a16:colId xmlns:a16="http://schemas.microsoft.com/office/drawing/2014/main" val="3427725030"/>
                    </a:ext>
                  </a:extLst>
                </a:gridCol>
              </a:tblGrid>
              <a:tr h="35342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spc="0" dirty="0" smtClean="0">
                          <a:latin typeface="+mn-lt"/>
                        </a:rPr>
                        <a:t>평가 내용</a:t>
                      </a:r>
                      <a:endParaRPr lang="ko-KR" altLang="en-US" sz="1600" spc="0" dirty="0">
                        <a:latin typeface="+mn-lt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600" spc="0" dirty="0" smtClean="0">
                          <a:latin typeface="+mn-lt"/>
                        </a:rPr>
                        <a:t>평가 기준</a:t>
                      </a:r>
                      <a:endParaRPr lang="ko-KR" altLang="en-US" sz="1600" spc="0" dirty="0">
                        <a:latin typeface="+mn-lt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spc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5193869"/>
                  </a:ext>
                </a:extLst>
              </a:tr>
              <a:tr h="696141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레이저박스를 활용하여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나무 합판을 잘라 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모빌을 만들 수 있다</a:t>
                      </a: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.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상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레이저박스를 활용하여 나무 합판을 잘라 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의도하는 디자인이 잘 드러나게 모빌을 만든다</a:t>
                      </a: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.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3399886"/>
                  </a:ext>
                </a:extLst>
              </a:tr>
              <a:tr h="6211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중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레이저박스를 활용하여 나무 합판을 잘라 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모빌을 만든다</a:t>
                      </a: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.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9927451"/>
                  </a:ext>
                </a:extLst>
              </a:tr>
              <a:tr h="558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하</a:t>
                      </a:r>
                      <a:endParaRPr lang="ko-KR" altLang="en-US" sz="1400" b="1" spc="0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레이저박스를 활용하여 나무 합판을 잘라 </a:t>
                      </a:r>
                      <a:endParaRPr lang="en-US" altLang="ko-KR" sz="1400" b="1" spc="0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400" b="1" spc="0" dirty="0" smtClean="0">
                          <a:solidFill>
                            <a:srgbClr val="006600"/>
                          </a:solidFill>
                        </a:rPr>
                        <a:t>도움을 받아 모빌을 완성한다</a:t>
                      </a:r>
                      <a:r>
                        <a:rPr lang="en-US" altLang="ko-KR" sz="1400" b="1" spc="0" dirty="0" smtClean="0">
                          <a:solidFill>
                            <a:srgbClr val="006600"/>
                          </a:solidFill>
                        </a:rPr>
                        <a:t>.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311826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191</Words>
  <Application>Microsoft Office PowerPoint</Application>
  <PresentationFormat>사용자 지정</PresentationFormat>
  <Paragraphs>59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?? ??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13</cp:revision>
  <dcterms:created xsi:type="dcterms:W3CDTF">2023-06-01T14:19:55Z</dcterms:created>
  <dcterms:modified xsi:type="dcterms:W3CDTF">2023-07-25T05:45:48Z</dcterms:modified>
</cp:coreProperties>
</file>