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75" autoAdjust="0"/>
    <p:restoredTop sz="86417" autoAdjust="0"/>
  </p:normalViewPr>
  <p:slideViewPr>
    <p:cSldViewPr>
      <p:cViewPr>
        <p:scale>
          <a:sx n="75" d="100"/>
          <a:sy n="75" d="100"/>
        </p:scale>
        <p:origin x="2443" y="-346"/>
      </p:cViewPr>
      <p:guideLst>
        <p:guide orient="horz" pos="2151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9/10/2024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microsoft.com/office/2007/relationships/hdphoto" Target="../media/hdphoto1.wdp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350" y="4445"/>
            <a:ext cx="77270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566627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1157" y="865613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59292" y="4018981"/>
            <a:ext cx="2213783" cy="412165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28795" y="4018981"/>
            <a:ext cx="2213783" cy="412165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98298" y="4018981"/>
            <a:ext cx="2213783" cy="412165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39765" y="826471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49438" y="609102"/>
            <a:ext cx="72136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err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우드카빙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샤프 만들기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571264" y="1261625"/>
            <a:ext cx="5716270" cy="289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목재의 특성을 이해하고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다양한 공구를 활용한 샤프를 제작할 수 있다</a:t>
            </a:r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3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41935" y="6947217"/>
            <a:ext cx="2231390" cy="1024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  <a:latin typeface="+mj-lt"/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ko-KR" sz="1400" dirty="0">
                <a:solidFill>
                  <a:schemeClr val="bg1"/>
                </a:solidFill>
                <a:latin typeface="+mj-lt"/>
              </a:rPr>
              <a:t>(</a:t>
            </a:r>
            <a:r>
              <a:rPr lang="ko-KR" altLang="en-US" sz="1400" dirty="0">
                <a:solidFill>
                  <a:schemeClr val="bg1"/>
                </a:solidFill>
                <a:latin typeface="+mj-lt"/>
              </a:rPr>
              <a:t>디자인</a:t>
            </a:r>
            <a:r>
              <a:rPr lang="en-US" altLang="ko-KR" sz="1400" dirty="0">
                <a:solidFill>
                  <a:schemeClr val="bg1"/>
                </a:solidFill>
                <a:latin typeface="+mj-lt"/>
              </a:rPr>
              <a:t>) </a:t>
            </a:r>
            <a:r>
              <a:rPr lang="ko-KR" altLang="en-US" sz="1400" dirty="0">
                <a:solidFill>
                  <a:schemeClr val="bg1"/>
                </a:solidFill>
                <a:latin typeface="+mj-lt"/>
              </a:rPr>
              <a:t>원하는 모양의    </a:t>
            </a:r>
            <a:endParaRPr lang="en-US" altLang="ko-KR" sz="14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  <a:latin typeface="+mj-lt"/>
              </a:rPr>
              <a:t>   </a:t>
            </a:r>
            <a:r>
              <a:rPr lang="ko-KR" altLang="en-US" sz="1400" dirty="0">
                <a:solidFill>
                  <a:schemeClr val="bg1"/>
                </a:solidFill>
                <a:latin typeface="+mj-lt"/>
              </a:rPr>
              <a:t>샤프 디자인을 구상하여   </a:t>
            </a:r>
            <a:endParaRPr lang="en-US" altLang="ko-KR" sz="14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  <a:latin typeface="+mj-lt"/>
              </a:rPr>
              <a:t>   </a:t>
            </a:r>
            <a:r>
              <a:rPr lang="ko-KR" altLang="en-US" sz="1400" dirty="0">
                <a:solidFill>
                  <a:schemeClr val="bg1"/>
                </a:solidFill>
                <a:latin typeface="+mj-lt"/>
              </a:rPr>
              <a:t>스케치합니다</a:t>
            </a:r>
            <a:r>
              <a:rPr lang="en-US" altLang="ko-KR" sz="1400" dirty="0">
                <a:solidFill>
                  <a:schemeClr val="bg1"/>
                </a:solidFill>
                <a:latin typeface="+mj-lt"/>
              </a:rPr>
              <a:t>.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2748731" y="6947217"/>
            <a:ext cx="2327694" cy="103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  <a:latin typeface="+mj-lt"/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ko-KR" sz="1400" dirty="0">
                <a:solidFill>
                  <a:schemeClr val="bg1"/>
                </a:solidFill>
                <a:latin typeface="+mj-lt"/>
              </a:rPr>
              <a:t>(</a:t>
            </a:r>
            <a:r>
              <a:rPr lang="ko-KR" altLang="en-US" sz="1400" dirty="0">
                <a:solidFill>
                  <a:schemeClr val="bg1"/>
                </a:solidFill>
                <a:latin typeface="+mj-lt"/>
              </a:rPr>
              <a:t>제작</a:t>
            </a:r>
            <a:r>
              <a:rPr lang="en-US" altLang="ko-KR" sz="1400" dirty="0">
                <a:solidFill>
                  <a:schemeClr val="bg1"/>
                </a:solidFill>
                <a:latin typeface="+mj-lt"/>
              </a:rPr>
              <a:t>) </a:t>
            </a:r>
            <a:r>
              <a:rPr lang="ko-KR" altLang="en-US" sz="1400" dirty="0">
                <a:solidFill>
                  <a:schemeClr val="bg1"/>
                </a:solidFill>
                <a:latin typeface="+mj-lt"/>
              </a:rPr>
              <a:t>영상을 참고하여</a:t>
            </a:r>
            <a:endParaRPr lang="en-US" altLang="ko-KR" sz="14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1"/>
                </a:solidFill>
                <a:latin typeface="+mj-lt"/>
              </a:rPr>
              <a:t>   순서에 맞게</a:t>
            </a:r>
            <a:r>
              <a:rPr lang="en-US" altLang="ko-KR" sz="1400" dirty="0">
                <a:solidFill>
                  <a:schemeClr val="bg1"/>
                </a:solidFill>
                <a:latin typeface="+mj-lt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latin typeface="+mj-lt"/>
                <a:ea typeface="한컴산뜻돋움"/>
                <a:cs typeface="맑은 고딕 Semilight"/>
              </a:rPr>
              <a:t>작품을 </a:t>
            </a:r>
            <a:endParaRPr lang="en-US" altLang="ko-KR" sz="1400" dirty="0">
              <a:solidFill>
                <a:schemeClr val="bg1"/>
              </a:solidFill>
              <a:latin typeface="+mj-lt"/>
              <a:ea typeface="한컴산뜻돋움"/>
              <a:cs typeface="맑은 고딕 Semilight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  <a:latin typeface="+mj-lt"/>
                <a:ea typeface="한컴산뜻돋움"/>
                <a:cs typeface="맑은 고딕 Semilight"/>
              </a:rPr>
              <a:t>   </a:t>
            </a:r>
            <a:r>
              <a:rPr lang="ko-KR" altLang="en-US" sz="1400" dirty="0">
                <a:solidFill>
                  <a:schemeClr val="bg1"/>
                </a:solidFill>
                <a:latin typeface="+mj-lt"/>
                <a:ea typeface="한컴산뜻돋움"/>
                <a:cs typeface="맑은 고딕 Semilight"/>
              </a:rPr>
              <a:t>제작합니다</a:t>
            </a:r>
            <a:r>
              <a:rPr lang="en-US" altLang="ko-KR" sz="1400" dirty="0">
                <a:solidFill>
                  <a:schemeClr val="bg1"/>
                </a:solidFill>
                <a:latin typeface="+mj-lt"/>
                <a:ea typeface="한컴산뜻돋움"/>
                <a:cs typeface="맑은 고딕 Semilight"/>
              </a:rPr>
              <a:t>.</a:t>
            </a:r>
            <a:endParaRPr lang="ko-KR" altLang="en-US" sz="1400" dirty="0">
              <a:solidFill>
                <a:schemeClr val="bg1"/>
              </a:solidFill>
              <a:latin typeface="+mj-lt"/>
              <a:ea typeface="한컴산뜻돋움"/>
              <a:cs typeface="맑은 고딕 Semiligh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98424" y="6947217"/>
            <a:ext cx="2335530" cy="102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  <a:latin typeface="+mj-lt"/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altLang="ko-KR" sz="1400" dirty="0">
                <a:solidFill>
                  <a:schemeClr val="bg1"/>
                </a:solidFill>
                <a:latin typeface="+mj-lt"/>
              </a:rPr>
              <a:t>(</a:t>
            </a:r>
            <a:r>
              <a:rPr lang="ko-KR" altLang="en-US" sz="1400" dirty="0">
                <a:solidFill>
                  <a:schemeClr val="bg1"/>
                </a:solidFill>
                <a:latin typeface="+mj-lt"/>
              </a:rPr>
              <a:t>공유</a:t>
            </a:r>
            <a:r>
              <a:rPr lang="en-US" altLang="ko-KR" sz="1400" dirty="0">
                <a:solidFill>
                  <a:schemeClr val="bg1"/>
                </a:solidFill>
                <a:latin typeface="+mj-lt"/>
              </a:rPr>
              <a:t>)  </a:t>
            </a:r>
            <a:r>
              <a:rPr lang="ko-KR" altLang="en-US" sz="1400" dirty="0">
                <a:solidFill>
                  <a:schemeClr val="bg1"/>
                </a:solidFill>
                <a:latin typeface="+mj-lt"/>
              </a:rPr>
              <a:t>사용자의 손 크기</a:t>
            </a:r>
            <a:r>
              <a:rPr lang="en-US" altLang="ko-KR" sz="1400" dirty="0">
                <a:solidFill>
                  <a:schemeClr val="bg1"/>
                </a:solidFill>
                <a:latin typeface="+mj-lt"/>
              </a:rPr>
              <a:t>, </a:t>
            </a:r>
            <a:r>
              <a:rPr lang="ko-KR" altLang="en-US" sz="1400" dirty="0">
                <a:solidFill>
                  <a:schemeClr val="bg1"/>
                </a:solidFill>
                <a:latin typeface="+mj-lt"/>
              </a:rPr>
              <a:t>잡는 방식 등에 따라 맞춤형</a:t>
            </a:r>
            <a:endParaRPr lang="en-US" altLang="ko-KR" sz="1400" dirty="0">
              <a:solidFill>
                <a:schemeClr val="bg1"/>
              </a:solidFill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1"/>
                </a:solidFill>
                <a:latin typeface="+mj-lt"/>
              </a:rPr>
              <a:t>샤프 제작이 가능합니다</a:t>
            </a:r>
            <a:r>
              <a:rPr lang="en-US" altLang="ko-KR" sz="1400" dirty="0">
                <a:solidFill>
                  <a:schemeClr val="bg1"/>
                </a:solidFill>
                <a:latin typeface="+mj-lt"/>
              </a:rPr>
              <a:t>.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181609" y="8672076"/>
            <a:ext cx="7402195" cy="1677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목재는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결대로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다듬어야 완성도 높은 작품을 만들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구멍을 뚫을 땐 선반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드릴링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머신을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활용하는 것이 좋다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드릴에 사용되는 비트는 샤프 제작용 비트를 사용해야 샤프 앞부분에 빈 공간이 생기지 않는다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목재를 다듬을 때 손가락 관절 및 손목에 부담이 갈 수 있으니 무리하지 않고 천천히 작업한다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작업이 끝나고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샌딩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및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목재 오일을 도포해주면 고급스럽고 수명이 긴 작품 제작이 가능하다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</p:txBody>
      </p:sp>
      <p:grpSp>
        <p:nvGrpSpPr>
          <p:cNvPr id="95" name="그룹 1005"/>
          <p:cNvGrpSpPr/>
          <p:nvPr/>
        </p:nvGrpSpPr>
        <p:grpSpPr>
          <a:xfrm>
            <a:off x="292608" y="1270045"/>
            <a:ext cx="1262179" cy="310399"/>
            <a:chOff x="202437" y="1809883"/>
            <a:chExt cx="1262179" cy="310399"/>
          </a:xfrm>
        </p:grpSpPr>
        <p:pic>
          <p:nvPicPr>
            <p:cNvPr id="96" name="Object 15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76225" y="1261427"/>
            <a:ext cx="1294981" cy="462057"/>
          </a:xfrm>
          <a:prstGeom prst="rect">
            <a:avLst/>
          </a:prstGeom>
        </p:spPr>
      </p:pic>
      <p:grpSp>
        <p:nvGrpSpPr>
          <p:cNvPr id="100" name="그룹 1006"/>
          <p:cNvGrpSpPr/>
          <p:nvPr/>
        </p:nvGrpSpPr>
        <p:grpSpPr>
          <a:xfrm>
            <a:off x="292608" y="1742236"/>
            <a:ext cx="1262179" cy="310399"/>
            <a:chOff x="201866" y="2218836"/>
            <a:chExt cx="1262179" cy="310399"/>
          </a:xfrm>
        </p:grpSpPr>
        <p:pic>
          <p:nvPicPr>
            <p:cNvPr id="10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/>
          <p:cNvGrpSpPr/>
          <p:nvPr/>
        </p:nvGrpSpPr>
        <p:grpSpPr>
          <a:xfrm>
            <a:off x="292608" y="2214427"/>
            <a:ext cx="1262179" cy="310399"/>
            <a:chOff x="201866" y="2218836"/>
            <a:chExt cx="1262179" cy="310399"/>
          </a:xfrm>
        </p:grpSpPr>
        <p:pic>
          <p:nvPicPr>
            <p:cNvPr id="103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/>
          <p:cNvGrpSpPr/>
          <p:nvPr/>
        </p:nvGrpSpPr>
        <p:grpSpPr>
          <a:xfrm>
            <a:off x="292608" y="3158809"/>
            <a:ext cx="1262179" cy="310399"/>
            <a:chOff x="201866" y="2218836"/>
            <a:chExt cx="1262179" cy="310399"/>
          </a:xfrm>
        </p:grpSpPr>
        <p:pic>
          <p:nvPicPr>
            <p:cNvPr id="105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/>
          <p:cNvGrpSpPr/>
          <p:nvPr/>
        </p:nvGrpSpPr>
        <p:grpSpPr>
          <a:xfrm>
            <a:off x="292608" y="3630998"/>
            <a:ext cx="1262179" cy="310399"/>
            <a:chOff x="201866" y="2218836"/>
            <a:chExt cx="1262179" cy="310399"/>
          </a:xfrm>
        </p:grpSpPr>
        <p:pic>
          <p:nvPicPr>
            <p:cNvPr id="107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14325" y="2221770"/>
            <a:ext cx="1285543" cy="462057"/>
          </a:xfrm>
          <a:prstGeom prst="rect">
            <a:avLst/>
          </a:prstGeom>
        </p:spPr>
      </p:pic>
      <p:pic>
        <p:nvPicPr>
          <p:cNvPr id="109" name="Object 25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296898" y="1731327"/>
            <a:ext cx="1295067" cy="462057"/>
          </a:xfrm>
          <a:prstGeom prst="rect">
            <a:avLst/>
          </a:prstGeom>
        </p:spPr>
      </p:pic>
      <p:pic>
        <p:nvPicPr>
          <p:cNvPr id="111" name="Object 33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14325" y="3616554"/>
            <a:ext cx="1235552" cy="462057"/>
          </a:xfrm>
          <a:prstGeom prst="rect">
            <a:avLst/>
          </a:prstGeom>
        </p:spPr>
      </p:pic>
      <p:pic>
        <p:nvPicPr>
          <p:cNvPr id="112" name="Object 38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714051" y="4023677"/>
            <a:ext cx="1363029" cy="582387"/>
          </a:xfrm>
          <a:prstGeom prst="rect">
            <a:avLst/>
          </a:prstGeom>
        </p:spPr>
      </p:pic>
      <p:pic>
        <p:nvPicPr>
          <p:cNvPr id="113" name="Object 39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3169360" y="4036377"/>
            <a:ext cx="1391210" cy="583200"/>
          </a:xfrm>
          <a:prstGeom prst="rect">
            <a:avLst/>
          </a:prstGeom>
        </p:spPr>
      </p:pic>
      <p:pic>
        <p:nvPicPr>
          <p:cNvPr id="114" name="Object 40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5575720" y="4024881"/>
            <a:ext cx="1391210" cy="583200"/>
          </a:xfrm>
          <a:prstGeom prst="rect">
            <a:avLst/>
          </a:prstGeom>
        </p:spPr>
      </p:pic>
      <p:pic>
        <p:nvPicPr>
          <p:cNvPr id="115" name="Object 41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177871" y="8246246"/>
            <a:ext cx="1717604" cy="536963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1615714" y="1761719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미술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기술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1615714" y="2239588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중학교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1, 2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615714" y="3182626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샤프 본체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황동관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샤프용 목재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(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블랭크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),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사포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순간접착제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장갑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자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등</a:t>
            </a:r>
          </a:p>
        </p:txBody>
      </p:sp>
      <p:grpSp>
        <p:nvGrpSpPr>
          <p:cNvPr id="119" name="그룹 1004"/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/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/>
          <p:cNvGrpSpPr/>
          <p:nvPr/>
        </p:nvGrpSpPr>
        <p:grpSpPr>
          <a:xfrm>
            <a:off x="292608" y="2686618"/>
            <a:ext cx="1262179" cy="310399"/>
            <a:chOff x="201866" y="2218836"/>
            <a:chExt cx="1262179" cy="310399"/>
          </a:xfrm>
        </p:grpSpPr>
        <p:pic>
          <p:nvPicPr>
            <p:cNvPr id="6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/>
          <p:cNvPicPr>
            <a:picLocks noChangeAspect="1"/>
          </p:cNvPicPr>
          <p:nvPr/>
        </p:nvPicPr>
        <p:blipFill rotWithShape="1">
          <a:blip r:embed="rId18"/>
          <a:stretch>
            <a:fillRect/>
          </a:stretch>
        </p:blipFill>
        <p:spPr>
          <a:xfrm>
            <a:off x="181231" y="3150877"/>
            <a:ext cx="1404019" cy="441952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615714" y="270475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업무 담당 장학사가 유튜브 업로드 후 입력 예정 </a:t>
            </a:r>
          </a:p>
        </p:txBody>
      </p:sp>
      <p:pic>
        <p:nvPicPr>
          <p:cNvPr id="64" name="Object 37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47158" y="2664654"/>
            <a:ext cx="1195286" cy="464343"/>
          </a:xfrm>
          <a:prstGeom prst="rect">
            <a:avLst/>
          </a:prstGeom>
        </p:spPr>
      </p:pic>
      <p:pic>
        <p:nvPicPr>
          <p:cNvPr id="1026" name="Picture 2" descr="대추나무 고사목으로 만든 2mm 홀더 클릭형 샤프펜슬 : 네이버 블로그">
            <a:extLst>
              <a:ext uri="{FF2B5EF4-FFF2-40B4-BE49-F238E27FC236}">
                <a16:creationId xmlns:a16="http://schemas.microsoft.com/office/drawing/2014/main" id="{1B037054-9B02-3D48-6293-F7BBFE0475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4548366"/>
            <a:ext cx="2114349" cy="2050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 descr="공구, 안전 장갑, 장갑, 실내이(가) 표시된 사진&#10;&#10;자동 생성된 설명">
            <a:extLst>
              <a:ext uri="{FF2B5EF4-FFF2-40B4-BE49-F238E27FC236}">
                <a16:creationId xmlns:a16="http://schemas.microsoft.com/office/drawing/2014/main" id="{AE40DA0C-2135-E7B0-3334-3EA9041F382F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594" y="4554184"/>
            <a:ext cx="2089430" cy="204441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424A6313-F12F-78AD-F43A-B4B9175BF73E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68658" y="4556400"/>
            <a:ext cx="2047629" cy="204027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3089351" y="-3340766"/>
            <a:ext cx="13777217" cy="17980724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433027" y="1795915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목재의 특징은 어떤 것들이 있을까요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??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1003" name="TextBox"/>
          <p:cNvSpPr txBox="1"/>
          <p:nvPr/>
        </p:nvSpPr>
        <p:spPr>
          <a:xfrm>
            <a:off x="292735" y="223012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</p:txBody>
      </p:sp>
      <p:sp>
        <p:nvSpPr>
          <p:cNvPr id="1005" name="TextBox 80"/>
          <p:cNvSpPr txBox="1"/>
          <p:nvPr/>
        </p:nvSpPr>
        <p:spPr>
          <a:xfrm>
            <a:off x="433027" y="3892050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자신이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구상한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우드 샤프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디자인을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그려봅시다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1006" name="Table"/>
          <p:cNvGraphicFramePr>
            <a:graphicFrameLocks noGrp="1"/>
          </p:cNvGraphicFramePr>
          <p:nvPr/>
        </p:nvGraphicFramePr>
        <p:xfrm>
          <a:off x="432436" y="4326255"/>
          <a:ext cx="6734049" cy="5541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5424">
                <a:tc rowSpan="2" gridSpan="2">
                  <a:txBody>
                    <a:bodyPr/>
                    <a:lstStyle/>
                    <a:p>
                      <a:pPr algn="ctr" latinLnBrk="0"/>
                      <a:endParaRPr lang="ko-KR" altLang="en-US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5586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" name="Table">
            <a:extLst>
              <a:ext uri="{FF2B5EF4-FFF2-40B4-BE49-F238E27FC236}">
                <a16:creationId xmlns:a16="http://schemas.microsoft.com/office/drawing/2014/main" id="{F3968776-E79E-3513-CCEE-074B4EB164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6347275"/>
              </p:ext>
            </p:extLst>
          </p:nvPr>
        </p:nvGraphicFramePr>
        <p:xfrm>
          <a:off x="432436" y="2252852"/>
          <a:ext cx="6734049" cy="14745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3044">
                <a:tc rowSpan="2" gridSpan="2">
                  <a:txBody>
                    <a:bodyPr/>
                    <a:lstStyle/>
                    <a:p>
                      <a:pPr algn="ctr" latinLnBrk="0"/>
                      <a:endParaRPr lang="ko-KR" altLang="en-US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1488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181</Words>
  <Application>Microsoft Office PowerPoint</Application>
  <PresentationFormat>사용자 지정</PresentationFormat>
  <Paragraphs>21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한컴산뜻돋움</vt:lpstr>
      <vt:lpstr>함초롬돋움</vt:lpstr>
      <vt:lpstr>Arial</vt:lpstr>
      <vt:lpstr>Calibri</vt:lpstr>
      <vt:lpstr>Office Theme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치완 김</cp:lastModifiedBy>
  <cp:revision>36</cp:revision>
  <dcterms:created xsi:type="dcterms:W3CDTF">2023-06-01T14:19:55Z</dcterms:created>
  <dcterms:modified xsi:type="dcterms:W3CDTF">2024-09-10T15:01:23Z</dcterms:modified>
  <cp:version/>
</cp:coreProperties>
</file>