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>
  <p:sldMasterIdLst>
    <p:sldMasterId id="2147483648" r:id="rId1"/>
  </p:sldMasterIdLst>
  <p:sldIdLst>
    <p:sldId id="258" r:id="rId2"/>
    <p:sldId id="259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875" autoAdjust="0"/>
    <p:restoredTop sz="86417" autoAdjust="0"/>
  </p:normalViewPr>
  <p:slideViewPr>
    <p:cSldViewPr>
      <p:cViewPr varScale="1">
        <p:scale>
          <a:sx n="64" d="100"/>
          <a:sy n="64" d="100"/>
        </p:scale>
        <p:origin x="3780" y="-48"/>
      </p:cViewPr>
      <p:guideLst>
        <p:guide orient="horz" pos="2149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10/8/2024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6350" y="4445"/>
            <a:ext cx="77270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566627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71157" y="8656135"/>
            <a:ext cx="3297074" cy="36095"/>
            <a:chOff x="202907" y="8977445"/>
            <a:chExt cx="3297074" cy="36095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 rotWithShape="1">
            <a:blip r:embed="rId4"/>
            <a:stretch>
              <a:fillRect/>
            </a:stretch>
          </p:blipFill>
          <p:spPr>
            <a:xfrm>
              <a:off x="202907" y="8977445"/>
              <a:ext cx="3297074" cy="36095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59292" y="4018981"/>
            <a:ext cx="2213783" cy="4121655"/>
            <a:chOff x="242147" y="4505391"/>
            <a:chExt cx="2213783" cy="3797805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42147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2728795" y="4046032"/>
            <a:ext cx="2213783" cy="4121655"/>
            <a:chOff x="2711650" y="4505391"/>
            <a:chExt cx="2213783" cy="3797805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2711650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5198298" y="4018981"/>
            <a:ext cx="2213783" cy="4121655"/>
            <a:chOff x="5181153" y="4505391"/>
            <a:chExt cx="2213783" cy="3797805"/>
          </a:xfrm>
        </p:grpSpPr>
        <p:pic>
          <p:nvPicPr>
            <p:cNvPr id="69" name="Object 68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5181153" y="4505391"/>
              <a:ext cx="2213783" cy="3797805"/>
            </a:xfrm>
            <a:prstGeom prst="rect">
              <a:avLst/>
            </a:prstGeom>
          </p:spPr>
        </p:pic>
      </p:grpSp>
      <p:grpSp>
        <p:nvGrpSpPr>
          <p:cNvPr id="1027" name="그룹 1027"/>
          <p:cNvGrpSpPr/>
          <p:nvPr/>
        </p:nvGrpSpPr>
        <p:grpSpPr>
          <a:xfrm>
            <a:off x="139765" y="8264713"/>
            <a:ext cx="364386" cy="364386"/>
            <a:chOff x="171515" y="8586023"/>
            <a:chExt cx="364386" cy="364386"/>
          </a:xfrm>
        </p:grpSpPr>
        <p:pic>
          <p:nvPicPr>
            <p:cNvPr id="88" name="Object 87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71515" y="8586023"/>
              <a:ext cx="364386" cy="364386"/>
            </a:xfrm>
            <a:prstGeom prst="rect">
              <a:avLst/>
            </a:prstGeom>
          </p:spPr>
        </p:pic>
      </p:grpSp>
      <p:sp>
        <p:nvSpPr>
          <p:cNvPr id="65" name="TextBox 64"/>
          <p:cNvSpPr txBox="1"/>
          <p:nvPr/>
        </p:nvSpPr>
        <p:spPr>
          <a:xfrm>
            <a:off x="149438" y="609102"/>
            <a:ext cx="72136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400" b="1" dirty="0">
                <a:solidFill>
                  <a:schemeClr val="bg1"/>
                </a:solidFill>
                <a:latin typeface="한컴산뜻돋움"/>
                <a:ea typeface="한컴산뜻돋움"/>
                <a:cs typeface="맑은 고딕 Semilight"/>
              </a:rPr>
              <a:t>양말목을 이용한 업사이클링 신천하기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571264" y="1261625"/>
            <a:ext cx="5716270" cy="289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3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생태전환교육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241935" y="7253287"/>
            <a:ext cx="2231390" cy="705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제작</a:t>
            </a:r>
            <a:r>
              <a:rPr lang="en-US" altLang="ko-KR" sz="1400" dirty="0">
                <a:solidFill>
                  <a:schemeClr val="bg1"/>
                </a:solidFill>
              </a:rPr>
              <a:t>) </a:t>
            </a:r>
            <a:r>
              <a:rPr lang="ko-KR" altLang="en-US" sz="1400" dirty="0">
                <a:solidFill>
                  <a:schemeClr val="bg1"/>
                </a:solidFill>
              </a:rPr>
              <a:t>세로로 </a:t>
            </a:r>
            <a:r>
              <a:rPr lang="ko-KR" altLang="en-US" sz="1400" dirty="0" err="1">
                <a:solidFill>
                  <a:schemeClr val="bg1"/>
                </a:solidFill>
              </a:rPr>
              <a:t>양말목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10</a:t>
            </a:r>
            <a:r>
              <a:rPr lang="ko-KR" altLang="en-US" sz="1400" dirty="0">
                <a:solidFill>
                  <a:schemeClr val="bg1"/>
                </a:solidFill>
              </a:rPr>
              <a:t>개 걸기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2748731" y="7253287"/>
            <a:ext cx="2174875" cy="707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제작</a:t>
            </a:r>
            <a:r>
              <a:rPr lang="en-US" altLang="ko-KR" sz="1400" dirty="0">
                <a:solidFill>
                  <a:schemeClr val="bg1"/>
                </a:solidFill>
              </a:rPr>
              <a:t>)  </a:t>
            </a:r>
            <a:r>
              <a:rPr lang="ko-KR" altLang="en-US" sz="1400" dirty="0">
                <a:solidFill>
                  <a:schemeClr val="bg1"/>
                </a:solidFill>
              </a:rPr>
              <a:t>가로로 </a:t>
            </a:r>
            <a:r>
              <a:rPr lang="ko-KR" altLang="en-US" sz="1400" dirty="0" err="1">
                <a:solidFill>
                  <a:schemeClr val="bg1"/>
                </a:solidFill>
              </a:rPr>
              <a:t>양말목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10</a:t>
            </a:r>
            <a:r>
              <a:rPr lang="ko-KR" altLang="en-US" sz="1400" dirty="0">
                <a:solidFill>
                  <a:schemeClr val="bg1"/>
                </a:solidFill>
              </a:rPr>
              <a:t>개 바구니 엮기</a:t>
            </a:r>
            <a:endParaRPr lang="ko-KR" altLang="en-US" sz="1400" b="1" dirty="0">
              <a:solidFill>
                <a:schemeClr val="bg1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98424" y="7233829"/>
            <a:ext cx="2335530" cy="7052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bg1"/>
                </a:solidFill>
              </a:rPr>
              <a:t>•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en-US" altLang="ko-KR" sz="1400" dirty="0">
                <a:solidFill>
                  <a:schemeClr val="bg1"/>
                </a:solidFill>
              </a:rPr>
              <a:t>(</a:t>
            </a:r>
            <a:r>
              <a:rPr lang="ko-KR" altLang="en-US" sz="1400" dirty="0">
                <a:solidFill>
                  <a:schemeClr val="bg1"/>
                </a:solidFill>
              </a:rPr>
              <a:t>제작</a:t>
            </a:r>
            <a:r>
              <a:rPr lang="en-US" altLang="ko-KR" sz="1400" dirty="0">
                <a:solidFill>
                  <a:schemeClr val="bg1"/>
                </a:solidFill>
              </a:rPr>
              <a:t>)  </a:t>
            </a:r>
            <a:r>
              <a:rPr lang="ko-KR" altLang="en-US" sz="1400" dirty="0" err="1">
                <a:solidFill>
                  <a:schemeClr val="bg1"/>
                </a:solidFill>
              </a:rPr>
              <a:t>양말목</a:t>
            </a:r>
            <a:r>
              <a:rPr lang="ko-KR" altLang="en-US" sz="1400" dirty="0">
                <a:solidFill>
                  <a:schemeClr val="bg1"/>
                </a:solidFill>
              </a:rPr>
              <a:t>  코빼기로 </a:t>
            </a:r>
            <a:r>
              <a:rPr lang="ko-KR" altLang="en-US" sz="1400" dirty="0" err="1">
                <a:solidFill>
                  <a:schemeClr val="bg1"/>
                </a:solidFill>
              </a:rPr>
              <a:t>직조틀에서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 err="1">
                <a:solidFill>
                  <a:schemeClr val="bg1"/>
                </a:solidFill>
              </a:rPr>
              <a:t>컵받침</a:t>
            </a:r>
            <a:r>
              <a:rPr lang="ko-KR" altLang="en-US" sz="1400" dirty="0">
                <a:solidFill>
                  <a:schemeClr val="bg1"/>
                </a:solidFill>
              </a:rPr>
              <a:t> </a:t>
            </a:r>
            <a:r>
              <a:rPr lang="ko-KR" altLang="en-US" sz="1400" dirty="0" err="1">
                <a:solidFill>
                  <a:schemeClr val="bg1"/>
                </a:solidFill>
              </a:rPr>
              <a:t>뺴내기</a:t>
            </a:r>
            <a:endParaRPr lang="en-US" altLang="ko-KR" sz="1400" dirty="0">
              <a:solidFill>
                <a:schemeClr val="bg1"/>
              </a:solidFill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81609" y="8672076"/>
            <a:ext cx="7402195" cy="1349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양말목에서 먼지가 발생할 수 있으므로 환기가 잘 되는 곳에서 제작한다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  양말목을 고를 때 원하는 느낌의 색 조합으로 선택한다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양말목을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직조틀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네 변 중 마지막 변에서 빼낼 때는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컵받침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아래쪽을 다른 손으로 잡으며 빼낸다</a:t>
            </a:r>
            <a:endParaRPr lang="en-US" altLang="ko-KR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  <a:p>
            <a:pPr fontAlgn="base" latinLnBrk="1">
              <a:lnSpc>
                <a:spcPct val="150000"/>
              </a:lnSpc>
            </a:pP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▸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양말목을 이용한  다양한 업사이클링 방법을 탐색해본다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</a:t>
            </a:r>
          </a:p>
        </p:txBody>
      </p:sp>
      <p:grpSp>
        <p:nvGrpSpPr>
          <p:cNvPr id="95" name="그룹 1005"/>
          <p:cNvGrpSpPr/>
          <p:nvPr/>
        </p:nvGrpSpPr>
        <p:grpSpPr>
          <a:xfrm>
            <a:off x="292608" y="1270045"/>
            <a:ext cx="1262179" cy="310399"/>
            <a:chOff x="202437" y="1809883"/>
            <a:chExt cx="1262179" cy="310399"/>
          </a:xfrm>
        </p:grpSpPr>
        <p:pic>
          <p:nvPicPr>
            <p:cNvPr id="9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97" name="Object 17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276225" y="1261427"/>
            <a:ext cx="1294981" cy="462057"/>
          </a:xfrm>
          <a:prstGeom prst="rect">
            <a:avLst/>
          </a:prstGeom>
        </p:spPr>
      </p:pic>
      <p:grpSp>
        <p:nvGrpSpPr>
          <p:cNvPr id="100" name="그룹 1006"/>
          <p:cNvGrpSpPr/>
          <p:nvPr/>
        </p:nvGrpSpPr>
        <p:grpSpPr>
          <a:xfrm>
            <a:off x="292608" y="1742236"/>
            <a:ext cx="1262179" cy="310399"/>
            <a:chOff x="201866" y="2218836"/>
            <a:chExt cx="1262179" cy="310399"/>
          </a:xfrm>
        </p:grpSpPr>
        <p:pic>
          <p:nvPicPr>
            <p:cNvPr id="10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2" name="그룹 1006"/>
          <p:cNvGrpSpPr/>
          <p:nvPr/>
        </p:nvGrpSpPr>
        <p:grpSpPr>
          <a:xfrm>
            <a:off x="292608" y="2214427"/>
            <a:ext cx="1262179" cy="310399"/>
            <a:chOff x="201866" y="2218836"/>
            <a:chExt cx="1262179" cy="310399"/>
          </a:xfrm>
        </p:grpSpPr>
        <p:pic>
          <p:nvPicPr>
            <p:cNvPr id="103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4" name="그룹 1006"/>
          <p:cNvGrpSpPr/>
          <p:nvPr/>
        </p:nvGrpSpPr>
        <p:grpSpPr>
          <a:xfrm>
            <a:off x="292608" y="3158809"/>
            <a:ext cx="1262179" cy="310399"/>
            <a:chOff x="201866" y="2218836"/>
            <a:chExt cx="1262179" cy="310399"/>
          </a:xfrm>
        </p:grpSpPr>
        <p:pic>
          <p:nvPicPr>
            <p:cNvPr id="105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grpSp>
        <p:nvGrpSpPr>
          <p:cNvPr id="106" name="그룹 1006"/>
          <p:cNvGrpSpPr/>
          <p:nvPr/>
        </p:nvGrpSpPr>
        <p:grpSpPr>
          <a:xfrm>
            <a:off x="292608" y="3630998"/>
            <a:ext cx="1262179" cy="310399"/>
            <a:chOff x="201866" y="2218836"/>
            <a:chExt cx="1262179" cy="310399"/>
          </a:xfrm>
        </p:grpSpPr>
        <p:pic>
          <p:nvPicPr>
            <p:cNvPr id="107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108" name="Object 21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14325" y="2221770"/>
            <a:ext cx="1285543" cy="462057"/>
          </a:xfrm>
          <a:prstGeom prst="rect">
            <a:avLst/>
          </a:prstGeom>
        </p:spPr>
      </p:pic>
      <p:pic>
        <p:nvPicPr>
          <p:cNvPr id="109" name="Object 25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296898" y="1731327"/>
            <a:ext cx="1295067" cy="462057"/>
          </a:xfrm>
          <a:prstGeom prst="rect">
            <a:avLst/>
          </a:prstGeom>
        </p:spPr>
      </p:pic>
      <p:pic>
        <p:nvPicPr>
          <p:cNvPr id="111" name="Object 33"/>
          <p:cNvPicPr>
            <a:picLocks noChangeAspect="1"/>
          </p:cNvPicPr>
          <p:nvPr/>
        </p:nvPicPr>
        <p:blipFill rotWithShape="1">
          <a:blip r:embed="rId11"/>
          <a:stretch>
            <a:fillRect/>
          </a:stretch>
        </p:blipFill>
        <p:spPr>
          <a:xfrm>
            <a:off x="314325" y="3616554"/>
            <a:ext cx="1235552" cy="462057"/>
          </a:xfrm>
          <a:prstGeom prst="rect">
            <a:avLst/>
          </a:prstGeom>
        </p:spPr>
      </p:pic>
      <p:pic>
        <p:nvPicPr>
          <p:cNvPr id="112" name="Object 38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714051" y="4023677"/>
            <a:ext cx="1363029" cy="582387"/>
          </a:xfrm>
          <a:prstGeom prst="rect">
            <a:avLst/>
          </a:prstGeom>
        </p:spPr>
      </p:pic>
      <p:pic>
        <p:nvPicPr>
          <p:cNvPr id="113" name="Object 39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3169360" y="4036377"/>
            <a:ext cx="1391210" cy="583200"/>
          </a:xfrm>
          <a:prstGeom prst="rect">
            <a:avLst/>
          </a:prstGeom>
        </p:spPr>
      </p:pic>
      <p:pic>
        <p:nvPicPr>
          <p:cNvPr id="114" name="Object 40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5575720" y="4024881"/>
            <a:ext cx="1391210" cy="583200"/>
          </a:xfrm>
          <a:prstGeom prst="rect">
            <a:avLst/>
          </a:prstGeom>
        </p:spPr>
      </p:pic>
      <p:pic>
        <p:nvPicPr>
          <p:cNvPr id="115" name="Object 41"/>
          <p:cNvPicPr>
            <a:picLocks noChangeAspect="1"/>
          </p:cNvPicPr>
          <p:nvPr/>
        </p:nvPicPr>
        <p:blipFill rotWithShape="1">
          <a:blip r:embed="rId15"/>
          <a:stretch>
            <a:fillRect/>
          </a:stretch>
        </p:blipFill>
        <p:spPr>
          <a:xfrm>
            <a:off x="177871" y="8246246"/>
            <a:ext cx="1717604" cy="536963"/>
          </a:xfrm>
          <a:prstGeom prst="rect">
            <a:avLst/>
          </a:prstGeom>
        </p:spPr>
      </p:pic>
      <p:sp>
        <p:nvSpPr>
          <p:cNvPr id="116" name="TextBox 115"/>
          <p:cNvSpPr txBox="1"/>
          <p:nvPr/>
        </p:nvSpPr>
        <p:spPr>
          <a:xfrm>
            <a:off x="1615714" y="1761719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미술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실과</a:t>
            </a:r>
          </a:p>
        </p:txBody>
      </p:sp>
      <p:sp>
        <p:nvSpPr>
          <p:cNvPr id="117" name="TextBox 116"/>
          <p:cNvSpPr txBox="1"/>
          <p:nvPr/>
        </p:nvSpPr>
        <p:spPr>
          <a:xfrm>
            <a:off x="1615714" y="2239588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초등학교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5-6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학년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1615714" y="3182626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양말목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 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20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개</a:t>
            </a:r>
            <a:r>
              <a:rPr lang="en-US" altLang="ko-KR" sz="14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, </a:t>
            </a:r>
            <a:r>
              <a:rPr lang="ko-KR" altLang="en-US" sz="1400" b="1" dirty="0" err="1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직조틀</a:t>
            </a:r>
            <a:endParaRPr lang="ko-KR" altLang="en-US" sz="14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119" name="그룹 1004"/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120" name="Object 11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121" name="Object 13"/>
          <p:cNvPicPr>
            <a:picLocks noChangeAspect="1"/>
          </p:cNvPicPr>
          <p:nvPr/>
        </p:nvPicPr>
        <p:blipFill rotWithShape="1">
          <a:blip r:embed="rId17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122" name="그룹 1003"/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123" name="Object 8"/>
            <p:cNvPicPr>
              <a:picLocks noChangeAspect="1"/>
            </p:cNvPicPr>
            <p:nvPr/>
          </p:nvPicPr>
          <p:blipFill rotWithShape="1">
            <a:blip r:embed="rId16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grpSp>
        <p:nvGrpSpPr>
          <p:cNvPr id="60" name="그룹 1006"/>
          <p:cNvGrpSpPr/>
          <p:nvPr/>
        </p:nvGrpSpPr>
        <p:grpSpPr>
          <a:xfrm>
            <a:off x="292608" y="2686618"/>
            <a:ext cx="1262179" cy="310399"/>
            <a:chOff x="201866" y="2218836"/>
            <a:chExt cx="1262179" cy="310399"/>
          </a:xfrm>
        </p:grpSpPr>
        <p:pic>
          <p:nvPicPr>
            <p:cNvPr id="61" name="Object 19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201866" y="2218836"/>
              <a:ext cx="1262179" cy="310399"/>
            </a:xfrm>
            <a:prstGeom prst="rect">
              <a:avLst/>
            </a:prstGeom>
          </p:spPr>
        </p:pic>
      </p:grpSp>
      <p:pic>
        <p:nvPicPr>
          <p:cNvPr id="62" name="Object 29"/>
          <p:cNvPicPr>
            <a:picLocks noChangeAspect="1"/>
          </p:cNvPicPr>
          <p:nvPr/>
        </p:nvPicPr>
        <p:blipFill rotWithShape="1">
          <a:blip r:embed="rId18"/>
          <a:stretch>
            <a:fillRect/>
          </a:stretch>
        </p:blipFill>
        <p:spPr>
          <a:xfrm>
            <a:off x="181231" y="3150877"/>
            <a:ext cx="1404019" cy="441952"/>
          </a:xfrm>
          <a:prstGeom prst="rect">
            <a:avLst/>
          </a:prstGeom>
        </p:spPr>
      </p:pic>
      <p:sp>
        <p:nvSpPr>
          <p:cNvPr id="63" name="TextBox 62"/>
          <p:cNvSpPr txBox="1"/>
          <p:nvPr/>
        </p:nvSpPr>
        <p:spPr>
          <a:xfrm>
            <a:off x="1615714" y="2704757"/>
            <a:ext cx="5747385" cy="304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ko-KR" altLang="en-US" sz="1400" b="1" dirty="0">
                <a:solidFill>
                  <a:srgbClr val="FF0000"/>
                </a:solidFill>
                <a:latin typeface="한컴산뜻돋움"/>
                <a:ea typeface="한컴산뜻돋움"/>
                <a:cs typeface="맑은 고딕 Semilight"/>
              </a:rPr>
              <a:t>업무 담당 장학사가 유튜브 업로드 후 입력 예정 </a:t>
            </a:r>
          </a:p>
        </p:txBody>
      </p:sp>
      <p:pic>
        <p:nvPicPr>
          <p:cNvPr id="64" name="Object 37"/>
          <p:cNvPicPr>
            <a:picLocks noChangeAspect="1"/>
          </p:cNvPicPr>
          <p:nvPr/>
        </p:nvPicPr>
        <p:blipFill rotWithShape="1">
          <a:blip r:embed="rId19"/>
          <a:stretch>
            <a:fillRect/>
          </a:stretch>
        </p:blipFill>
        <p:spPr>
          <a:xfrm>
            <a:off x="347158" y="2664654"/>
            <a:ext cx="1195286" cy="464343"/>
          </a:xfrm>
          <a:prstGeom prst="rect">
            <a:avLst/>
          </a:prstGeom>
        </p:spPr>
      </p:pic>
      <p:pic>
        <p:nvPicPr>
          <p:cNvPr id="1026" name="Picture 2" descr="IMG_6773.jpeg">
            <a:extLst>
              <a:ext uri="{FF2B5EF4-FFF2-40B4-BE49-F238E27FC236}">
                <a16:creationId xmlns:a16="http://schemas.microsoft.com/office/drawing/2014/main" id="{CD4AD626-A184-47F1-9888-8522BDD2C5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445" y="4586287"/>
            <a:ext cx="1895475" cy="252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G_6776.jpeg">
            <a:extLst>
              <a:ext uri="{FF2B5EF4-FFF2-40B4-BE49-F238E27FC236}">
                <a16:creationId xmlns:a16="http://schemas.microsoft.com/office/drawing/2014/main" id="{C54FEE29-0D1F-4138-93D8-2ECF37ECC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7025" y="4551378"/>
            <a:ext cx="1953203" cy="260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6" descr="IMG_6781.jpeg">
            <a:extLst>
              <a:ext uri="{FF2B5EF4-FFF2-40B4-BE49-F238E27FC236}">
                <a16:creationId xmlns:a16="http://schemas.microsoft.com/office/drawing/2014/main" id="{251176E0-9772-4151-BFF5-DAD6BE02C1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425" y="4613981"/>
            <a:ext cx="1964886" cy="2619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10365752"/>
            <a:ext cx="7074140" cy="67743"/>
            <a:chOff x="242147" y="10365752"/>
            <a:chExt cx="7074140" cy="67743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10365752"/>
              <a:ext cx="7074140" cy="67743"/>
            </a:xfrm>
            <a:prstGeom prst="rect">
              <a:avLst/>
            </a:prstGeom>
          </p:spPr>
        </p:pic>
      </p:grpSp>
      <p:grpSp>
        <p:nvGrpSpPr>
          <p:cNvPr id="75" name="그룹 1005">
            <a:extLst>
              <a:ext uri="{FF2B5EF4-FFF2-40B4-BE49-F238E27FC236}">
                <a16:creationId xmlns:a16="http://schemas.microsoft.com/office/drawing/2014/main" id="{16031AD3-C47B-4054-88DA-69C8F7E61152}"/>
              </a:ext>
            </a:extLst>
          </p:cNvPr>
          <p:cNvGrpSpPr/>
          <p:nvPr/>
        </p:nvGrpSpPr>
        <p:grpSpPr>
          <a:xfrm>
            <a:off x="293045" y="623887"/>
            <a:ext cx="1262179" cy="310399"/>
            <a:chOff x="202437" y="1809883"/>
            <a:chExt cx="1262179" cy="310399"/>
          </a:xfrm>
        </p:grpSpPr>
        <p:pic>
          <p:nvPicPr>
            <p:cNvPr id="76" name="Object 15">
              <a:extLst>
                <a:ext uri="{FF2B5EF4-FFF2-40B4-BE49-F238E27FC236}">
                  <a16:creationId xmlns:a16="http://schemas.microsoft.com/office/drawing/2014/main" id="{E93DE198-F48F-427C-812F-C99047BA670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2437" y="1809883"/>
              <a:ext cx="1262179" cy="310399"/>
            </a:xfrm>
            <a:prstGeom prst="rect">
              <a:avLst/>
            </a:prstGeom>
          </p:spPr>
        </p:pic>
      </p:grpSp>
      <p:pic>
        <p:nvPicPr>
          <p:cNvPr id="73" name="Object 37">
            <a:extLst>
              <a:ext uri="{FF2B5EF4-FFF2-40B4-BE49-F238E27FC236}">
                <a16:creationId xmlns:a16="http://schemas.microsoft.com/office/drawing/2014/main" id="{5ED3C976-223A-42F7-9F3A-6F390B08A58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539" y="605743"/>
            <a:ext cx="1325429" cy="422905"/>
          </a:xfrm>
          <a:prstGeom prst="rect">
            <a:avLst/>
          </a:prstGeom>
        </p:spPr>
      </p:pic>
      <p:pic>
        <p:nvPicPr>
          <p:cNvPr id="78" name="Object 7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-3089351" y="-3340766"/>
            <a:ext cx="13777217" cy="17980724"/>
          </a:xfrm>
          <a:prstGeom prst="rect">
            <a:avLst/>
          </a:prstGeom>
        </p:spPr>
      </p:pic>
      <p:pic>
        <p:nvPicPr>
          <p:cNvPr id="79" name="Object 8">
            <a:extLst>
              <a:ext uri="{FF2B5EF4-FFF2-40B4-BE49-F238E27FC236}">
                <a16:creationId xmlns:a16="http://schemas.microsoft.com/office/drawing/2014/main" id="{9BDF3601-0CB4-4D73-9F48-5FAB0D8F14E5}"/>
              </a:ext>
            </a:extLst>
          </p:cNvPr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0958" y="1215343"/>
            <a:ext cx="2084067" cy="630651"/>
          </a:xfrm>
          <a:prstGeom prst="rect">
            <a:avLst/>
          </a:prstGeom>
        </p:spPr>
      </p:pic>
      <p:pic>
        <p:nvPicPr>
          <p:cNvPr id="80" name="Object 9">
            <a:extLst>
              <a:ext uri="{FF2B5EF4-FFF2-40B4-BE49-F238E27FC236}">
                <a16:creationId xmlns:a16="http://schemas.microsoft.com/office/drawing/2014/main" id="{BD445135-E7D3-4FCD-9BC1-DF244E2E6CA3}"/>
              </a:ext>
            </a:extLst>
          </p:cNvPr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333137" y="1215241"/>
            <a:ext cx="2229916" cy="580674"/>
          </a:xfrm>
          <a:prstGeom prst="rect">
            <a:avLst/>
          </a:prstGeom>
        </p:spPr>
      </p:pic>
      <p:sp>
        <p:nvSpPr>
          <p:cNvPr id="81" name="TextBox 80"/>
          <p:cNvSpPr txBox="1"/>
          <p:nvPr/>
        </p:nvSpPr>
        <p:spPr>
          <a:xfrm>
            <a:off x="433027" y="1795915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1.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양말목을 만져보고 특징을 찾아봅시다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pSp>
        <p:nvGrpSpPr>
          <p:cNvPr id="82" name="그룹 1004">
            <a:extLst>
              <a:ext uri="{FF2B5EF4-FFF2-40B4-BE49-F238E27FC236}">
                <a16:creationId xmlns:a16="http://schemas.microsoft.com/office/drawing/2014/main" id="{3B2427AD-7B55-476C-910B-013F122B9CEB}"/>
              </a:ext>
            </a:extLst>
          </p:cNvPr>
          <p:cNvGrpSpPr/>
          <p:nvPr/>
        </p:nvGrpSpPr>
        <p:grpSpPr>
          <a:xfrm>
            <a:off x="5231626" y="261966"/>
            <a:ext cx="576104" cy="124652"/>
            <a:chOff x="5231626" y="185766"/>
            <a:chExt cx="576104" cy="124652"/>
          </a:xfrm>
        </p:grpSpPr>
        <p:pic>
          <p:nvPicPr>
            <p:cNvPr id="83" name="Object 11">
              <a:extLst>
                <a:ext uri="{FF2B5EF4-FFF2-40B4-BE49-F238E27FC236}">
                  <a16:creationId xmlns:a16="http://schemas.microsoft.com/office/drawing/2014/main" id="{CAC07B67-50B1-43E9-89D8-8B9B04E2D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231626" y="185766"/>
              <a:ext cx="576104" cy="124652"/>
            </a:xfrm>
            <a:prstGeom prst="rect">
              <a:avLst/>
            </a:prstGeom>
          </p:spPr>
        </p:pic>
      </p:grpSp>
      <p:pic>
        <p:nvPicPr>
          <p:cNvPr id="84" name="Object 13">
            <a:extLst>
              <a:ext uri="{FF2B5EF4-FFF2-40B4-BE49-F238E27FC236}">
                <a16:creationId xmlns:a16="http://schemas.microsoft.com/office/drawing/2014/main" id="{5389D390-3363-40D1-ABE7-1AE1BEDD3083}"/>
              </a:ext>
            </a:extLst>
          </p:cNvPr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451218" y="147048"/>
            <a:ext cx="2921990" cy="462057"/>
          </a:xfrm>
          <a:prstGeom prst="rect">
            <a:avLst/>
          </a:prstGeom>
        </p:spPr>
      </p:pic>
      <p:grpSp>
        <p:nvGrpSpPr>
          <p:cNvPr id="85" name="그룹 1003">
            <a:extLst>
              <a:ext uri="{FF2B5EF4-FFF2-40B4-BE49-F238E27FC236}">
                <a16:creationId xmlns:a16="http://schemas.microsoft.com/office/drawing/2014/main" id="{4E6C5214-8C8D-47EC-9ED0-883793934149}"/>
              </a:ext>
            </a:extLst>
          </p:cNvPr>
          <p:cNvGrpSpPr/>
          <p:nvPr/>
        </p:nvGrpSpPr>
        <p:grpSpPr>
          <a:xfrm>
            <a:off x="1858936" y="261966"/>
            <a:ext cx="576104" cy="124652"/>
            <a:chOff x="1858936" y="185766"/>
            <a:chExt cx="576104" cy="124652"/>
          </a:xfrm>
        </p:grpSpPr>
        <p:pic>
          <p:nvPicPr>
            <p:cNvPr id="86" name="Object 8">
              <a:extLst>
                <a:ext uri="{FF2B5EF4-FFF2-40B4-BE49-F238E27FC236}">
                  <a16:creationId xmlns:a16="http://schemas.microsoft.com/office/drawing/2014/main" id="{C4321104-72F9-4A65-9AC0-70C1F0E9D38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858936" y="185766"/>
              <a:ext cx="576104" cy="124652"/>
            </a:xfrm>
            <a:prstGeom prst="rect">
              <a:avLst/>
            </a:prstGeom>
          </p:spPr>
        </p:pic>
      </p:grpSp>
      <p:sp>
        <p:nvSpPr>
          <p:cNvPr id="1003" name="TextBox"/>
          <p:cNvSpPr txBox="1"/>
          <p:nvPr/>
        </p:nvSpPr>
        <p:spPr>
          <a:xfrm>
            <a:off x="292735" y="2230120"/>
            <a:ext cx="3175000" cy="365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/>
          </a:p>
        </p:txBody>
      </p:sp>
      <p:graphicFrame>
        <p:nvGraphicFramePr>
          <p:cNvPr id="1004" name="Table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1840934"/>
              </p:ext>
            </p:extLst>
          </p:nvPr>
        </p:nvGraphicFramePr>
        <p:xfrm>
          <a:off x="432436" y="2293620"/>
          <a:ext cx="6734049" cy="106229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0067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모양</a:t>
                      </a:r>
                      <a:r>
                        <a:rPr lang="en-US" altLang="ko-KR" sz="1500" b="1" dirty="0">
                          <a:latin typeface="함초롬돋움"/>
                          <a:ea typeface="함초롬돋움"/>
                          <a:cs typeface="함초롬돋움"/>
                        </a:rPr>
                        <a:t>, </a:t>
                      </a:r>
                      <a:r>
                        <a:rPr lang="ko-KR" altLang="en-US" sz="1500" b="1" dirty="0">
                          <a:latin typeface="함초롬돋움"/>
                          <a:ea typeface="함초롬돋움"/>
                          <a:cs typeface="함초롬돋움"/>
                        </a:rPr>
                        <a:t>색깔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0"/>
                      <a:endParaRPr lang="ko-KR" altLang="en-US" sz="1500" b="1" spc="0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2224">
                <a:tc>
                  <a:txBody>
                    <a:bodyPr/>
                    <a:lstStyle/>
                    <a:p>
                      <a:pPr algn="ctr" latinLnBrk="0"/>
                      <a:r>
                        <a:rPr lang="ko-KR" altLang="en-US" sz="1500" b="1" spc="0" dirty="0">
                          <a:latin typeface="함초롬돋움"/>
                          <a:ea typeface="함초롬돋움"/>
                          <a:cs typeface="함초롬돋움"/>
                        </a:rPr>
                        <a:t>감촉</a:t>
                      </a: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endParaRPr sz="1500" b="1" dirty="0"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1005" name="TextBox 80"/>
          <p:cNvSpPr txBox="1"/>
          <p:nvPr/>
        </p:nvSpPr>
        <p:spPr>
          <a:xfrm>
            <a:off x="433027" y="3892050"/>
            <a:ext cx="6733540" cy="4053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2. </a:t>
            </a:r>
            <a:r>
              <a:rPr lang="ko-KR" altLang="en-US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양말목을 이용한 다양한 업사이클링 방법을 찾아봅시다</a:t>
            </a:r>
            <a:r>
              <a:rPr lang="en-US" altLang="ko-KR" sz="1500" b="1" dirty="0">
                <a:solidFill>
                  <a:srgbClr val="00815F"/>
                </a:solidFill>
                <a:latin typeface="한컴산뜻돋움"/>
                <a:ea typeface="한컴산뜻돋움"/>
                <a:cs typeface="맑은 고딕 Semilight"/>
              </a:rPr>
              <a:t>. </a:t>
            </a:r>
            <a:endParaRPr lang="ko-KR" altLang="en-US" sz="1500" b="1" dirty="0">
              <a:solidFill>
                <a:srgbClr val="00815F"/>
              </a:solidFill>
              <a:latin typeface="한컴산뜻돋움"/>
              <a:ea typeface="한컴산뜻돋움"/>
              <a:cs typeface="맑은 고딕 Semilight"/>
            </a:endParaRPr>
          </a:p>
        </p:txBody>
      </p:sp>
      <p:graphicFrame>
        <p:nvGraphicFramePr>
          <p:cNvPr id="1006" name="Table"/>
          <p:cNvGraphicFramePr>
            <a:graphicFrameLocks noGrp="1"/>
          </p:cNvGraphicFramePr>
          <p:nvPr/>
        </p:nvGraphicFramePr>
        <p:xfrm>
          <a:off x="432436" y="4326255"/>
          <a:ext cx="6734049" cy="5541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26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07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5424">
                <a:tc rowSpan="2" gridSpan="2">
                  <a:txBody>
                    <a:bodyPr/>
                    <a:lstStyle/>
                    <a:p>
                      <a:pPr algn="ctr" latinLnBrk="0"/>
                      <a:endParaRPr lang="ko-KR" altLang="en-US" dirty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rowSpan="2" h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815586">
                <a:tc gridSpan="2" vMerge="1">
                  <a:txBody>
                    <a:bodyPr/>
                    <a:lstStyle/>
                    <a:p>
                      <a:pPr algn="ctr" latinLnBrk="0"/>
                      <a:endParaRPr lang="ko-KR" altLang="en-US" spc="0">
                        <a:latin typeface="함초롬돋움"/>
                        <a:ea typeface="함초롬돋움"/>
                        <a:cs typeface="함초롬돋움"/>
                      </a:endParaRPr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/>
                    </a:p>
                  </a:txBody>
                  <a:tcPr>
                    <a:lnL w="3556">
                      <a:solidFill>
                        <a:srgbClr val="000000"/>
                      </a:solidFill>
                      <a:prstDash val="solid"/>
                    </a:lnL>
                    <a:lnR w="3556">
                      <a:solidFill>
                        <a:srgbClr val="000000"/>
                      </a:solidFill>
                      <a:prstDash val="solid"/>
                    </a:lnR>
                    <a:lnT w="3556">
                      <a:solidFill>
                        <a:srgbClr val="000000"/>
                      </a:solidFill>
                      <a:prstDash val="solid"/>
                    </a:lnT>
                    <a:lnB w="3556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118</Words>
  <Application>Microsoft Office PowerPoint</Application>
  <PresentationFormat>사용자 지정</PresentationFormat>
  <Paragraphs>17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?? ??</vt:lpstr>
      <vt:lpstr>맑은 고딕 Semilight</vt:lpstr>
      <vt:lpstr>한컴산뜻돋움</vt:lpstr>
      <vt:lpstr>함초롬돋움</vt:lpstr>
      <vt:lpstr>Arial</vt:lpstr>
      <vt:lpstr>Calibri</vt:lpstr>
      <vt:lpstr>Office Theme</vt:lpstr>
      <vt:lpstr>PowerPoint 프레젠테이션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36</cp:revision>
  <dcterms:created xsi:type="dcterms:W3CDTF">2023-06-01T14:19:55Z</dcterms:created>
  <dcterms:modified xsi:type="dcterms:W3CDTF">2024-10-08T01:56:36Z</dcterms:modified>
  <cp:version/>
</cp:coreProperties>
</file>