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HEIC" ContentType="image/p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7562850" cy="10696575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313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HEIC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jpe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jp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12.png"/><Relationship Id="rId18" Type="http://schemas.openxmlformats.org/officeDocument/2006/relationships/image" Target="../media/image37.png"/><Relationship Id="rId3" Type="http://schemas.openxmlformats.org/officeDocument/2006/relationships/image" Target="../media/image4.png"/><Relationship Id="rId7" Type="http://schemas.openxmlformats.org/officeDocument/2006/relationships/image" Target="../media/image28.png"/><Relationship Id="rId12" Type="http://schemas.openxmlformats.org/officeDocument/2006/relationships/image" Target="../media/image11.png"/><Relationship Id="rId17" Type="http://schemas.openxmlformats.org/officeDocument/2006/relationships/image" Target="../media/image36.png"/><Relationship Id="rId2" Type="http://schemas.openxmlformats.org/officeDocument/2006/relationships/image" Target="../media/image1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4.png"/><Relationship Id="rId10" Type="http://schemas.openxmlformats.org/officeDocument/2006/relationships/image" Target="../media/image31.png"/><Relationship Id="rId19" Type="http://schemas.openxmlformats.org/officeDocument/2006/relationships/image" Target="../media/image38.png"/><Relationship Id="rId4" Type="http://schemas.openxmlformats.org/officeDocument/2006/relationships/image" Target="../media/image13.png"/><Relationship Id="rId9" Type="http://schemas.openxmlformats.org/officeDocument/2006/relationships/image" Target="../media/image30.pn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09598" y="4935155"/>
            <a:ext cx="2078880" cy="1575901"/>
            <a:chOff x="309598" y="4935155"/>
            <a:chExt cx="2078880" cy="157590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686983" y="4190063"/>
              <a:ext cx="4157761" cy="3151802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09598" y="4935155"/>
              <a:ext cx="2078880" cy="1575901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9082" y="8667567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47852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686926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115834"/>
            <a:ext cx="1423579" cy="30052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3997019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3" name="그룹 1023"/>
          <p:cNvGrpSpPr/>
          <p:nvPr/>
        </p:nvGrpSpPr>
        <p:grpSpPr>
          <a:xfrm>
            <a:off x="2779101" y="4935155"/>
            <a:ext cx="2078880" cy="1575901"/>
            <a:chOff x="2779101" y="4935155"/>
            <a:chExt cx="2078880" cy="1575901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82520" y="4190063"/>
              <a:ext cx="4157761" cy="3151802"/>
            </a:xfrm>
            <a:prstGeom prst="rect">
              <a:avLst/>
            </a:prstGeom>
          </p:spPr>
        </p:pic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79101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5248604" y="4935155"/>
            <a:ext cx="2078880" cy="1575901"/>
            <a:chOff x="5248604" y="4935155"/>
            <a:chExt cx="2078880" cy="1575901"/>
          </a:xfrm>
        </p:grpSpPr>
        <p:pic>
          <p:nvPicPr>
            <p:cNvPr id="78" name="Object 77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252023" y="4190063"/>
              <a:ext cx="4157761" cy="3151802"/>
            </a:xfrm>
            <a:prstGeom prst="rect">
              <a:avLst/>
            </a:prstGeom>
          </p:spPr>
        </p:pic>
        <p:pic>
          <p:nvPicPr>
            <p:cNvPr id="79" name="Object 78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48604" y="4935155"/>
              <a:ext cx="2078880" cy="1575901"/>
            </a:xfrm>
            <a:prstGeom prst="rect">
              <a:avLst/>
            </a:prstGeom>
          </p:spPr>
        </p:pic>
      </p:grpSp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도전</a:t>
            </a:r>
            <a:r>
              <a:rPr lang="en-US" altLang="ko-KR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2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핸드메이드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2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데일리소품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디자이너</a:t>
            </a:r>
            <a:r>
              <a:rPr lang="en-US" altLang="ko-KR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!</a:t>
            </a:r>
            <a:endParaRPr lang="ko-KR" altLang="en-US" sz="2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81512" y="1272230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서울면동초등학교</a:t>
            </a:r>
            <a:endParaRPr lang="ko-KR" altLang="en-US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53716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학생들이 일상에서 사용하는 물건들을 직접 디자인하고 제작할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224087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4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681287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미술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국어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5395EC-3E34-4AB0-9D43-8860A9F0B078}"/>
              </a:ext>
            </a:extLst>
          </p:cNvPr>
          <p:cNvSpPr txBox="1"/>
          <p:nvPr/>
        </p:nvSpPr>
        <p:spPr>
          <a:xfrm>
            <a:off x="1754499" y="3089634"/>
            <a:ext cx="55226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[4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02-06]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기본적인 표현 재료와 용구의 사용법을 익혀 안전하게 사용할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[4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국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01-06]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예의를 지키며 듣고 말하는 태도를 지킨다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19361" y="6581135"/>
            <a:ext cx="2213783" cy="1200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</a:rPr>
              <a:t>내가 사용하는 생활 소품</a:t>
            </a:r>
            <a:endParaRPr lang="en-US" altLang="ko-KR" sz="1400" b="1" dirty="0">
              <a:solidFill>
                <a:schemeClr val="bg1"/>
              </a:solidFill>
            </a:endParaRPr>
          </a:p>
          <a:p>
            <a:pPr>
              <a:lnSpc>
                <a:spcPts val="2200"/>
              </a:lnSpc>
            </a:pPr>
            <a:r>
              <a:rPr lang="ko-KR" altLang="en-US" sz="1400" b="1" dirty="0">
                <a:solidFill>
                  <a:schemeClr val="bg1"/>
                </a:solidFill>
              </a:rPr>
              <a:t>   탐색하기</a:t>
            </a:r>
            <a:endParaRPr lang="en-US" altLang="ko-KR" sz="1400" b="1" dirty="0">
              <a:solidFill>
                <a:schemeClr val="bg1"/>
              </a:solidFill>
            </a:endParaRPr>
          </a:p>
          <a:p>
            <a:pPr>
              <a:lnSpc>
                <a:spcPts val="22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•</a:t>
            </a:r>
            <a:r>
              <a:rPr lang="ko-KR" altLang="en-US" sz="1400" b="1" dirty="0">
                <a:solidFill>
                  <a:schemeClr val="bg1"/>
                </a:solidFill>
              </a:rPr>
              <a:t>  기성품 중 제작가능한</a:t>
            </a:r>
            <a:endParaRPr lang="en-US" altLang="ko-KR" sz="1400" b="1" dirty="0">
              <a:solidFill>
                <a:schemeClr val="bg1"/>
              </a:solidFill>
            </a:endParaRPr>
          </a:p>
          <a:p>
            <a:pPr>
              <a:lnSpc>
                <a:spcPts val="2200"/>
              </a:lnSpc>
            </a:pP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생활 소품 알아보기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675291" y="6483327"/>
            <a:ext cx="2206295" cy="1353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 err="1">
                <a:solidFill>
                  <a:schemeClr val="bg1"/>
                </a:solidFill>
              </a:rPr>
              <a:t>머그컵</a:t>
            </a:r>
            <a:r>
              <a:rPr lang="ko-KR" altLang="en-US" sz="1400" b="1" dirty="0">
                <a:solidFill>
                  <a:schemeClr val="bg1"/>
                </a:solidFill>
              </a:rPr>
              <a:t>  디자인제작하기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•</a:t>
            </a:r>
            <a:r>
              <a:rPr lang="ko-KR" altLang="en-US" sz="1400" b="1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티코스터 디자인제작하기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• </a:t>
            </a:r>
            <a:r>
              <a:rPr lang="ko-KR" altLang="en-US" sz="1400" b="1" dirty="0" err="1">
                <a:solidFill>
                  <a:schemeClr val="bg1"/>
                </a:solidFill>
              </a:rPr>
              <a:t>에코백</a:t>
            </a:r>
            <a:r>
              <a:rPr lang="ko-KR" altLang="en-US" sz="1400" b="1" dirty="0">
                <a:solidFill>
                  <a:schemeClr val="bg1"/>
                </a:solidFill>
              </a:rPr>
              <a:t> 디자인제작하기</a:t>
            </a:r>
            <a:endParaRPr lang="en-US" altLang="ko-KR" sz="14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• </a:t>
            </a:r>
            <a:r>
              <a:rPr lang="ko-KR" altLang="en-US" sz="1400" b="1" dirty="0" err="1">
                <a:solidFill>
                  <a:schemeClr val="bg1"/>
                </a:solidFill>
              </a:rPr>
              <a:t>핀버튼</a:t>
            </a:r>
            <a:r>
              <a:rPr lang="ko-KR" altLang="en-US" sz="1400" b="1" dirty="0">
                <a:solidFill>
                  <a:schemeClr val="bg1"/>
                </a:solidFill>
              </a:rPr>
              <a:t> 디자인제작하기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87"/>
            <a:ext cx="2046106" cy="135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•</a:t>
            </a:r>
            <a:r>
              <a:rPr lang="ko-KR" altLang="en-US" sz="1400" b="1" dirty="0">
                <a:solidFill>
                  <a:schemeClr val="bg1"/>
                </a:solidFill>
              </a:rPr>
              <a:t> 내 작품 소개하기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•</a:t>
            </a:r>
            <a:r>
              <a:rPr lang="ko-KR" altLang="en-US" sz="1400" b="1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서로의 작품 감상하기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• </a:t>
            </a:r>
            <a:r>
              <a:rPr lang="ko-KR" altLang="en-US" sz="1400" b="1" dirty="0">
                <a:solidFill>
                  <a:schemeClr val="bg1"/>
                </a:solidFill>
              </a:rPr>
              <a:t>소감 및 더 하고 싶은</a:t>
            </a:r>
            <a:endParaRPr lang="en-US" altLang="ko-KR" sz="14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</a:rPr>
              <a:t>  </a:t>
            </a:r>
            <a:r>
              <a:rPr lang="ko-KR" altLang="en-US" sz="1400" b="1" dirty="0">
                <a:solidFill>
                  <a:schemeClr val="bg1"/>
                </a:solidFill>
              </a:rPr>
              <a:t> 것들 나누기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2~9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10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8929687"/>
            <a:ext cx="7118712" cy="1353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승화열전사 기계 사용 시 도자기 재질에 따라 가열시간이 달라지므로 사전에 선명한 그림을 얻기 위한  테스트를 통해 시간을 정확히 파악하도록 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양말목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티코스터 제작 시 먼지 없는 색깔 별 양말목을 구입하면 먼지도 덜 날리고 원하는 색을 선택하여 작품의 완성도와 자유도를 높일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E1FE0B7-E878-4E67-933B-7A20B917E514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08" y="4965761"/>
            <a:ext cx="2010476" cy="150653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2340D0F-43E7-40A1-8ABB-A98F9410ABEC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293" y="4954978"/>
            <a:ext cx="2030292" cy="152236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1137B6C2-9F1F-4A6E-B29B-7861E38E5F9B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77"/>
          <a:stretch/>
        </p:blipFill>
        <p:spPr>
          <a:xfrm rot="16200000">
            <a:off x="5493543" y="4780093"/>
            <a:ext cx="1621226" cy="198085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7805341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354612" y="7090498"/>
            <a:ext cx="14343186" cy="4129969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3002D30-9DC5-4044-8EFB-8C33178D6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750C7D-A5CE-4624-976D-6354D732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" name="Object 33">
            <a:extLst>
              <a:ext uri="{FF2B5EF4-FFF2-40B4-BE49-F238E27FC236}">
                <a16:creationId xmlns:a16="http://schemas.microsoft.com/office/drawing/2014/main" id="{17BD7A1A-BC86-4699-9DF0-FFA5211CFF2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354612" y="-2271713"/>
            <a:ext cx="14199073" cy="1321708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07249" y="6303008"/>
            <a:ext cx="1644030" cy="36095"/>
            <a:chOff x="407249" y="6303008"/>
            <a:chExt cx="1644030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7249" y="6303008"/>
              <a:ext cx="1644030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2148" y="6836489"/>
            <a:ext cx="1899769" cy="53712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86196" y="638260"/>
            <a:ext cx="1736998" cy="26984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909592" y="1300162"/>
            <a:ext cx="181786" cy="184420"/>
            <a:chOff x="3957217" y="1372381"/>
            <a:chExt cx="181786" cy="18442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57217" y="1372381"/>
              <a:ext cx="181786" cy="18442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914235" y="1305876"/>
            <a:ext cx="198294" cy="177143"/>
            <a:chOff x="4961860" y="1378095"/>
            <a:chExt cx="198294" cy="17714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961860" y="1378095"/>
              <a:ext cx="198294" cy="177143"/>
            </a:xfrm>
            <a:prstGeom prst="rect">
              <a:avLst/>
            </a:prstGeom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37AF1A04-68C9-4B81-BEE3-BE285CBFFF45}"/>
              </a:ext>
            </a:extLst>
          </p:cNvPr>
          <p:cNvSpPr txBox="1"/>
          <p:nvPr/>
        </p:nvSpPr>
        <p:spPr>
          <a:xfrm>
            <a:off x="1470698" y="1691163"/>
            <a:ext cx="577318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동기유발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생활 속 다양한 소품들 탐색하기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테이블 소품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주방 소품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가방 장식품 등 사진 자료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활동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내가 사용하는 생활 소품 탐색하기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일상생활에서 내가 사용하는 여러 가지 소품들에 대해 생각하고 주로 사용하는 물건들을 나열해본다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 </a:t>
            </a: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활동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기성품 중 제작가능한 생활 소품 알아보기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승화전사기계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양말목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직조틀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버튼프레스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냅킨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여러 가지 기계들을 살펴보며 이 기계들로 무엇을 만들 수 있는지 함께 생각해본다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67FB648-756A-4639-AB4A-A11AB3150AD3}"/>
              </a:ext>
            </a:extLst>
          </p:cNvPr>
          <p:cNvSpPr txBox="1"/>
          <p:nvPr/>
        </p:nvSpPr>
        <p:spPr>
          <a:xfrm>
            <a:off x="921154" y="2557255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862C6D-0B46-4992-944C-C97248693042}"/>
              </a:ext>
            </a:extLst>
          </p:cNvPr>
          <p:cNvSpPr txBox="1"/>
          <p:nvPr/>
        </p:nvSpPr>
        <p:spPr>
          <a:xfrm>
            <a:off x="924136" y="4647154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2~9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D91BD5-E095-4952-B541-9E83F6B02A4C}"/>
              </a:ext>
            </a:extLst>
          </p:cNvPr>
          <p:cNvSpPr txBox="1"/>
          <p:nvPr/>
        </p:nvSpPr>
        <p:spPr>
          <a:xfrm>
            <a:off x="921154" y="6724040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10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1025" name="_x183965688" descr="EMB00005b6405ad">
            <a:extLst>
              <a:ext uri="{FF2B5EF4-FFF2-40B4-BE49-F238E27FC236}">
                <a16:creationId xmlns:a16="http://schemas.microsoft.com/office/drawing/2014/main" id="{7E905CC4-0619-4C83-83D0-2DFA36397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501" y="1926238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298064616" descr="EMB00005b6405ae">
            <a:extLst>
              <a:ext uri="{FF2B5EF4-FFF2-40B4-BE49-F238E27FC236}">
                <a16:creationId xmlns:a16="http://schemas.microsoft.com/office/drawing/2014/main" id="{D7EBB788-C1A7-4F3C-84D3-A6C1A6029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475" y="2396633"/>
            <a:ext cx="118100" cy="105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_x298064616" descr="EMB00005b6405ae">
            <a:extLst>
              <a:ext uri="{FF2B5EF4-FFF2-40B4-BE49-F238E27FC236}">
                <a16:creationId xmlns:a16="http://schemas.microsoft.com/office/drawing/2014/main" id="{18E39EB6-3A0E-4724-9B42-46ACEFF27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265" y="3197521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_x183965688" descr="EMB00005b6405ad">
            <a:extLst>
              <a:ext uri="{FF2B5EF4-FFF2-40B4-BE49-F238E27FC236}">
                <a16:creationId xmlns:a16="http://schemas.microsoft.com/office/drawing/2014/main" id="{C222DC4A-9189-48AA-AB83-664BC44EA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611" y="2991386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122B148D-DC29-426C-AB28-F2A5295BA2FB}"/>
              </a:ext>
            </a:extLst>
          </p:cNvPr>
          <p:cNvSpPr txBox="1"/>
          <p:nvPr/>
        </p:nvSpPr>
        <p:spPr>
          <a:xfrm>
            <a:off x="1457745" y="3557587"/>
            <a:ext cx="608605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나만의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머그컵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디자인제작하기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승화열전사기계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전사용머그컵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전사지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염색용 사인펜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염색용 색연필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테이프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승화열전사기계의 원리를 알고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머그컵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디자인하기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화상주의하기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2)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양말목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티코스터 디자인제작하기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먼지없는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양말목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색깔 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티코스터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직조틀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재활용 양말목으로 색깔에 규칙성을 부여하여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머그컵과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어울릴 티코스터 제작하기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3,4)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에코백과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빈버튼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디자인제작하기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각종 냅킨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전용접착제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코팅제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붓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헤어드라이어기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에코백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버튼프레스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핀버튼</a:t>
            </a:r>
            <a:r>
              <a:rPr lang="en-US" altLang="ko-KR" sz="9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9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대</a:t>
            </a:r>
            <a:r>
              <a:rPr lang="en-US" altLang="ko-KR" sz="9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</a:t>
            </a:r>
            <a:r>
              <a:rPr lang="ko-KR" altLang="en-US" sz="9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중</a:t>
            </a:r>
            <a:r>
              <a:rPr lang="en-US" altLang="ko-KR" sz="9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</a:t>
            </a:r>
            <a:r>
              <a:rPr lang="ko-KR" altLang="en-US" sz="9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소</a:t>
            </a:r>
            <a:r>
              <a:rPr lang="en-US" altLang="ko-KR" sz="9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냅킨아트에 대해 알아보고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에코백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보조가방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디자인 및 제작하기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내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애코백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보조가방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에 어울릴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핀버튼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다양한 크기로 제작하기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0" name="_x183965688" descr="EMB00005b6405ad">
            <a:extLst>
              <a:ext uri="{FF2B5EF4-FFF2-40B4-BE49-F238E27FC236}">
                <a16:creationId xmlns:a16="http://schemas.microsoft.com/office/drawing/2014/main" id="{F365B5A3-3163-4AFC-B2A9-3EA2F9786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3809086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_x298064616" descr="EMB00005b6405ae">
            <a:extLst>
              <a:ext uri="{FF2B5EF4-FFF2-40B4-BE49-F238E27FC236}">
                <a16:creationId xmlns:a16="http://schemas.microsoft.com/office/drawing/2014/main" id="{AEBCEF8F-060A-4DD9-BF1F-7DBEA9AA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711" y="4631290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_x183965688" descr="EMB00005b6405ad">
            <a:extLst>
              <a:ext uri="{FF2B5EF4-FFF2-40B4-BE49-F238E27FC236}">
                <a16:creationId xmlns:a16="http://schemas.microsoft.com/office/drawing/2014/main" id="{77C8E294-9EF3-44E5-B44E-AD9D8A568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294" y="441039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_x298064616" descr="EMB00005b6405ae">
            <a:extLst>
              <a:ext uri="{FF2B5EF4-FFF2-40B4-BE49-F238E27FC236}">
                <a16:creationId xmlns:a16="http://schemas.microsoft.com/office/drawing/2014/main" id="{8B13C8ED-10FF-4B24-A625-A0DD31AFF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409344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_x298064616" descr="EMB00005b6405ae">
            <a:extLst>
              <a:ext uri="{FF2B5EF4-FFF2-40B4-BE49-F238E27FC236}">
                <a16:creationId xmlns:a16="http://schemas.microsoft.com/office/drawing/2014/main" id="{446CF712-BDB8-46AC-AA1D-0937F701C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060" y="522755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_x183965688" descr="EMB00005b6405ad">
            <a:extLst>
              <a:ext uri="{FF2B5EF4-FFF2-40B4-BE49-F238E27FC236}">
                <a16:creationId xmlns:a16="http://schemas.microsoft.com/office/drawing/2014/main" id="{3EF368B0-D8A7-44A4-9A30-57769FF2B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643" y="503904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2C9BA63-1427-45AC-9899-22D26D5D2D39}"/>
              </a:ext>
            </a:extLst>
          </p:cNvPr>
          <p:cNvSpPr txBox="1"/>
          <p:nvPr/>
        </p:nvSpPr>
        <p:spPr>
          <a:xfrm>
            <a:off x="1458621" y="5646776"/>
            <a:ext cx="577318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동기유발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여러 사람들의 메이커축제 살펴보기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세계 다양한 나라의 메이커 축제 영상자료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메이커축제에 나온 다양한 사람들의 작품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예술품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공예품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음식 등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감상하기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활동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나의 작품 소개 및 서로의 작품 감상하기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내가 만든 작품들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그동안 만들었던 작품들 중 가장 인상적이었던 것과 아쉬웠던 점 이야기 나누기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모둠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내가 들은 친구의 이야기 중 기억에 남는 부분 다른 친구들에게 소개하기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전체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활동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더 하고 싶은 활동 나누기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앞으로 더 도전해보고 싶은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메이킹활동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함께 이야기하기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</a:p>
        </p:txBody>
      </p:sp>
      <p:pic>
        <p:nvPicPr>
          <p:cNvPr id="57" name="_x183965688" descr="EMB00005b6405ad">
            <a:extLst>
              <a:ext uri="{FF2B5EF4-FFF2-40B4-BE49-F238E27FC236}">
                <a16:creationId xmlns:a16="http://schemas.microsoft.com/office/drawing/2014/main" id="{F70F8DC7-CD43-4B7A-A2DB-0EEF5D166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587216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_x298064616" descr="EMB00005b6405ae">
            <a:extLst>
              <a:ext uri="{FF2B5EF4-FFF2-40B4-BE49-F238E27FC236}">
                <a16:creationId xmlns:a16="http://schemas.microsoft.com/office/drawing/2014/main" id="{400A0036-7C60-4398-82A7-77661240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27" y="6713653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_x183965688" descr="EMB00005b6405ad">
            <a:extLst>
              <a:ext uri="{FF2B5EF4-FFF2-40B4-BE49-F238E27FC236}">
                <a16:creationId xmlns:a16="http://schemas.microsoft.com/office/drawing/2014/main" id="{3FFDA37A-5836-4058-8175-1A6F4F91A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110" y="6498436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_x298064616" descr="EMB00005b6405ae">
            <a:extLst>
              <a:ext uri="{FF2B5EF4-FFF2-40B4-BE49-F238E27FC236}">
                <a16:creationId xmlns:a16="http://schemas.microsoft.com/office/drawing/2014/main" id="{BD26F367-C70F-4EFA-B2F9-AE5C8160C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06511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_x298064616" descr="EMB00005b6405ae">
            <a:extLst>
              <a:ext uri="{FF2B5EF4-FFF2-40B4-BE49-F238E27FC236}">
                <a16:creationId xmlns:a16="http://schemas.microsoft.com/office/drawing/2014/main" id="{188EC4E8-F368-4B07-954E-2A01104D1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874" y="733924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9B007DAE-5A8D-479D-A1B6-C2129833A299}"/>
              </a:ext>
            </a:extLst>
          </p:cNvPr>
          <p:cNvSpPr txBox="1"/>
          <p:nvPr/>
        </p:nvSpPr>
        <p:spPr>
          <a:xfrm>
            <a:off x="306416" y="8783493"/>
            <a:ext cx="1845693" cy="896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일상생활에서 사용하는 물건들을 직접 디자인하고 제작할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71800" y="8424950"/>
            <a:ext cx="4393578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기자재를 안전하게 사용할 줄 알며 재료의 특징을 잘 살려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완성도높은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실용적인 작품을 완성하였다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14768BE-4747-4965-B5C6-160D4D3B03F9}"/>
              </a:ext>
            </a:extLst>
          </p:cNvPr>
          <p:cNvSpPr txBox="1"/>
          <p:nvPr/>
        </p:nvSpPr>
        <p:spPr>
          <a:xfrm>
            <a:off x="2952750" y="9120364"/>
            <a:ext cx="4393578" cy="34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기자재를 안전하게 사용하여 사용할 수 있는 작품을 완성하였다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E832592-7790-46C5-823E-B49310447583}"/>
              </a:ext>
            </a:extLst>
          </p:cNvPr>
          <p:cNvSpPr txBox="1"/>
          <p:nvPr/>
        </p:nvSpPr>
        <p:spPr>
          <a:xfrm>
            <a:off x="2922709" y="9565033"/>
            <a:ext cx="4393578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기자재를 안전하게 사용하는데 어려움이 있어 작품 제작 시 도움이 필요하다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pic>
        <p:nvPicPr>
          <p:cNvPr id="75" name="_x298064616" descr="EMB00005b6405ae">
            <a:extLst>
              <a:ext uri="{FF2B5EF4-FFF2-40B4-BE49-F238E27FC236}">
                <a16:creationId xmlns:a16="http://schemas.microsoft.com/office/drawing/2014/main" id="{E02E3D3C-7B2A-4AEB-9A50-40264738B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75" y="541805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_x298064616" descr="EMB00005b6405ae">
            <a:extLst>
              <a:ext uri="{FF2B5EF4-FFF2-40B4-BE49-F238E27FC236}">
                <a16:creationId xmlns:a16="http://schemas.microsoft.com/office/drawing/2014/main" id="{7DEACDCB-42BE-42FD-B958-B7BDE0241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459" y="688383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481</Words>
  <Application>Microsoft Office PowerPoint</Application>
  <PresentationFormat>사용자 지정</PresentationFormat>
  <Paragraphs>64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?? ??</vt:lpstr>
      <vt:lpstr>맑은 고딕 Semilight</vt:lpstr>
      <vt:lpstr>한컴산뜻돋움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18</cp:revision>
  <cp:lastPrinted>2023-07-20T05:11:38Z</cp:lastPrinted>
  <dcterms:created xsi:type="dcterms:W3CDTF">2023-06-01T14:19:55Z</dcterms:created>
  <dcterms:modified xsi:type="dcterms:W3CDTF">2023-07-20T06:16:43Z</dcterms:modified>
</cp:coreProperties>
</file>