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47" d="100"/>
          <a:sy n="47" d="100"/>
        </p:scale>
        <p:origin x="3115" y="7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12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16.png"/><Relationship Id="rId5" Type="http://schemas.openxmlformats.org/officeDocument/2006/relationships/image" Target="../media/image23.png"/><Relationship Id="rId10" Type="http://schemas.openxmlformats.org/officeDocument/2006/relationships/hyperlink" Target="https://www.youtube.com/watch?v=3oZlJAjPQ7E" TargetMode="External"/><Relationship Id="rId4" Type="http://schemas.openxmlformats.org/officeDocument/2006/relationships/image" Target="../media/image7.png"/><Relationship Id="rId9" Type="http://schemas.openxmlformats.org/officeDocument/2006/relationships/hyperlink" Target="https://www.youtube.com/watch?v=e22ipv1ERO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환경을 생각하는 업사이클링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615714" y="1573410"/>
            <a:ext cx="7085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폐천을으로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일상에서 사용 가능한 파우치를 직접 제작할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4" y="6308760"/>
            <a:ext cx="2140994" cy="199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폐현수막과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버려지는 옷으로 인해 오염되는 환경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해결방안 탐색하기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헌옷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을 활용하여  파우치 만들기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준비물 확인하기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342265"/>
            <a:ext cx="2078880" cy="1673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헌옷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으로 파우치 만들기 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재단하기</a:t>
            </a:r>
            <a:endParaRPr lang="en-US" altLang="ko-KR" sz="1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모양 만들기</a:t>
            </a:r>
            <a:endParaRPr lang="en-US" altLang="ko-KR" sz="1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주머니 끈 달기</a:t>
            </a:r>
            <a:endParaRPr lang="en-US" altLang="ko-KR" sz="1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338887"/>
            <a:ext cx="2046106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파우치를 나만의 개성으로 꾸미기</a:t>
            </a:r>
            <a:endParaRPr lang="en-US" altLang="ko-KR" sz="1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서로의 작품 결과물 공유하기 및 감상하기</a:t>
            </a:r>
            <a:endParaRPr lang="en-US" altLang="ko-KR" sz="1400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05887"/>
            <a:ext cx="7118712" cy="1353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자와 클립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꾸미기 재료 등을 추가로 준비하면 작품의 완성도와 자유도를 높일 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헌옷으로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수업할 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기초 바느질 수업을 해야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박음질로 모양을 잡으면 튼튼하다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재단을 할 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완성품 모양을 먼저 계획한 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접는 분량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시접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을 고려하여 재단하면 원하는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모양으로 제작이 가능하다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grpSp>
        <p:nvGrpSpPr>
          <p:cNvPr id="95" name="그룹 1005">
            <a:extLst>
              <a:ext uri="{FF2B5EF4-FFF2-40B4-BE49-F238E27FC236}">
                <a16:creationId xmlns:a16="http://schemas.microsoft.com/office/drawing/2014/main" id="{9A31E9E8-7A25-4815-B2A2-CB5C8DB762D3}"/>
              </a:ext>
            </a:extLst>
          </p:cNvPr>
          <p:cNvGrpSpPr/>
          <p:nvPr/>
        </p:nvGrpSpPr>
        <p:grpSpPr>
          <a:xfrm>
            <a:off x="292608" y="1559605"/>
            <a:ext cx="1262179" cy="310399"/>
            <a:chOff x="202437" y="1809883"/>
            <a:chExt cx="1262179" cy="310399"/>
          </a:xfrm>
        </p:grpSpPr>
        <p:pic>
          <p:nvPicPr>
            <p:cNvPr id="96" name="Object 15">
              <a:extLst>
                <a:ext uri="{FF2B5EF4-FFF2-40B4-BE49-F238E27FC236}">
                  <a16:creationId xmlns:a16="http://schemas.microsoft.com/office/drawing/2014/main" id="{E844A45F-CDC3-4B86-AA77-0D20A4689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>
            <a:extLst>
              <a:ext uri="{FF2B5EF4-FFF2-40B4-BE49-F238E27FC236}">
                <a16:creationId xmlns:a16="http://schemas.microsoft.com/office/drawing/2014/main" id="{78D93BF4-1143-4842-9F5B-4AC111B00B4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6225" y="1550987"/>
            <a:ext cx="1294981" cy="462057"/>
          </a:xfrm>
          <a:prstGeom prst="rect">
            <a:avLst/>
          </a:prstGeom>
        </p:spPr>
      </p:pic>
      <p:grpSp>
        <p:nvGrpSpPr>
          <p:cNvPr id="100" name="그룹 1006">
            <a:extLst>
              <a:ext uri="{FF2B5EF4-FFF2-40B4-BE49-F238E27FC236}">
                <a16:creationId xmlns:a16="http://schemas.microsoft.com/office/drawing/2014/main" id="{6BF2E5B7-CDFB-4EE4-BFEE-3A3A53D0D229}"/>
              </a:ext>
            </a:extLst>
          </p:cNvPr>
          <p:cNvGrpSpPr/>
          <p:nvPr/>
        </p:nvGrpSpPr>
        <p:grpSpPr>
          <a:xfrm>
            <a:off x="292608" y="2031796"/>
            <a:ext cx="1262179" cy="310399"/>
            <a:chOff x="201866" y="2218836"/>
            <a:chExt cx="1262179" cy="310399"/>
          </a:xfrm>
        </p:grpSpPr>
        <p:pic>
          <p:nvPicPr>
            <p:cNvPr id="101" name="Object 19">
              <a:extLst>
                <a:ext uri="{FF2B5EF4-FFF2-40B4-BE49-F238E27FC236}">
                  <a16:creationId xmlns:a16="http://schemas.microsoft.com/office/drawing/2014/main" id="{34B75487-C3EC-4611-A2A1-658678FB8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>
            <a:extLst>
              <a:ext uri="{FF2B5EF4-FFF2-40B4-BE49-F238E27FC236}">
                <a16:creationId xmlns:a16="http://schemas.microsoft.com/office/drawing/2014/main" id="{46835279-9C57-4AC6-9E9E-54950B2EB939}"/>
              </a:ext>
            </a:extLst>
          </p:cNvPr>
          <p:cNvGrpSpPr/>
          <p:nvPr/>
        </p:nvGrpSpPr>
        <p:grpSpPr>
          <a:xfrm>
            <a:off x="292608" y="2503987"/>
            <a:ext cx="1262179" cy="310399"/>
            <a:chOff x="201866" y="2218836"/>
            <a:chExt cx="1262179" cy="310399"/>
          </a:xfrm>
        </p:grpSpPr>
        <p:pic>
          <p:nvPicPr>
            <p:cNvPr id="103" name="Object 19">
              <a:extLst>
                <a:ext uri="{FF2B5EF4-FFF2-40B4-BE49-F238E27FC236}">
                  <a16:creationId xmlns:a16="http://schemas.microsoft.com/office/drawing/2014/main" id="{A3B8595C-B961-49E6-9C19-075CB2F3A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>
            <a:extLst>
              <a:ext uri="{FF2B5EF4-FFF2-40B4-BE49-F238E27FC236}">
                <a16:creationId xmlns:a16="http://schemas.microsoft.com/office/drawing/2014/main" id="{168DB3B6-8C43-4D2C-9999-2B6C0AAA0780}"/>
              </a:ext>
            </a:extLst>
          </p:cNvPr>
          <p:cNvGrpSpPr/>
          <p:nvPr/>
        </p:nvGrpSpPr>
        <p:grpSpPr>
          <a:xfrm>
            <a:off x="292608" y="3448369"/>
            <a:ext cx="1262179" cy="310399"/>
            <a:chOff x="201866" y="2218836"/>
            <a:chExt cx="1262179" cy="310399"/>
          </a:xfrm>
        </p:grpSpPr>
        <p:pic>
          <p:nvPicPr>
            <p:cNvPr id="105" name="Object 19">
              <a:extLst>
                <a:ext uri="{FF2B5EF4-FFF2-40B4-BE49-F238E27FC236}">
                  <a16:creationId xmlns:a16="http://schemas.microsoft.com/office/drawing/2014/main" id="{D057771B-5386-4AD2-8413-2D48D8AE3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>
            <a:extLst>
              <a:ext uri="{FF2B5EF4-FFF2-40B4-BE49-F238E27FC236}">
                <a16:creationId xmlns:a16="http://schemas.microsoft.com/office/drawing/2014/main" id="{E78E2E66-EE51-48AD-BFCE-3FEEE31F5B59}"/>
              </a:ext>
            </a:extLst>
          </p:cNvPr>
          <p:cNvGrpSpPr/>
          <p:nvPr/>
        </p:nvGrpSpPr>
        <p:grpSpPr>
          <a:xfrm>
            <a:off x="292608" y="3920558"/>
            <a:ext cx="1262179" cy="310399"/>
            <a:chOff x="201866" y="2218836"/>
            <a:chExt cx="1262179" cy="310399"/>
          </a:xfrm>
        </p:grpSpPr>
        <p:pic>
          <p:nvPicPr>
            <p:cNvPr id="107" name="Object 19">
              <a:extLst>
                <a:ext uri="{FF2B5EF4-FFF2-40B4-BE49-F238E27FC236}">
                  <a16:creationId xmlns:a16="http://schemas.microsoft.com/office/drawing/2014/main" id="{CA32524A-D7A3-4EA2-AB87-CDDB0516E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>
            <a:extLst>
              <a:ext uri="{FF2B5EF4-FFF2-40B4-BE49-F238E27FC236}">
                <a16:creationId xmlns:a16="http://schemas.microsoft.com/office/drawing/2014/main" id="{A459C35F-85DC-49E2-B4F1-527D5244C2CC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14325" y="2511330"/>
            <a:ext cx="1285543" cy="462057"/>
          </a:xfrm>
          <a:prstGeom prst="rect">
            <a:avLst/>
          </a:prstGeom>
        </p:spPr>
      </p:pic>
      <p:pic>
        <p:nvPicPr>
          <p:cNvPr id="109" name="Object 25">
            <a:extLst>
              <a:ext uri="{FF2B5EF4-FFF2-40B4-BE49-F238E27FC236}">
                <a16:creationId xmlns:a16="http://schemas.microsoft.com/office/drawing/2014/main" id="{B24C9615-03F9-48DA-BFB6-26807E0EBD5A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96898" y="2020887"/>
            <a:ext cx="1295067" cy="462057"/>
          </a:xfrm>
          <a:prstGeom prst="rect">
            <a:avLst/>
          </a:prstGeom>
        </p:spPr>
      </p:pic>
      <p:pic>
        <p:nvPicPr>
          <p:cNvPr id="111" name="Object 33">
            <a:extLst>
              <a:ext uri="{FF2B5EF4-FFF2-40B4-BE49-F238E27FC236}">
                <a16:creationId xmlns:a16="http://schemas.microsoft.com/office/drawing/2014/main" id="{C5CB1EE0-E95D-43F6-BF86-55515D9C25A6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4325" y="3906114"/>
            <a:ext cx="1235552" cy="462057"/>
          </a:xfrm>
          <a:prstGeom prst="rect">
            <a:avLst/>
          </a:prstGeom>
        </p:spPr>
      </p:pic>
      <p:pic>
        <p:nvPicPr>
          <p:cNvPr id="112" name="Object 38">
            <a:extLst>
              <a:ext uri="{FF2B5EF4-FFF2-40B4-BE49-F238E27FC236}">
                <a16:creationId xmlns:a16="http://schemas.microsoft.com/office/drawing/2014/main" id="{90F54C70-30B0-4E21-8E13-21FFF5D6BC1C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96906" y="4510087"/>
            <a:ext cx="1363029" cy="582387"/>
          </a:xfrm>
          <a:prstGeom prst="rect">
            <a:avLst/>
          </a:prstGeom>
        </p:spPr>
      </p:pic>
      <p:pic>
        <p:nvPicPr>
          <p:cNvPr id="113" name="Object 39">
            <a:extLst>
              <a:ext uri="{FF2B5EF4-FFF2-40B4-BE49-F238E27FC236}">
                <a16:creationId xmlns:a16="http://schemas.microsoft.com/office/drawing/2014/main" id="{1C0A473E-E735-4BE0-9C9A-8044A9E788DD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152215" y="4522787"/>
            <a:ext cx="1391210" cy="583200"/>
          </a:xfrm>
          <a:prstGeom prst="rect">
            <a:avLst/>
          </a:prstGeom>
        </p:spPr>
      </p:pic>
      <p:pic>
        <p:nvPicPr>
          <p:cNvPr id="114" name="Object 40">
            <a:extLst>
              <a:ext uri="{FF2B5EF4-FFF2-40B4-BE49-F238E27FC236}">
                <a16:creationId xmlns:a16="http://schemas.microsoft.com/office/drawing/2014/main" id="{7694C3C5-F8A8-461E-A8F9-0C0AA0E5846B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558575" y="4511291"/>
            <a:ext cx="1391210" cy="583200"/>
          </a:xfrm>
          <a:prstGeom prst="rect">
            <a:avLst/>
          </a:prstGeom>
        </p:spPr>
      </p:pic>
      <p:pic>
        <p:nvPicPr>
          <p:cNvPr id="115" name="Object 41">
            <a:extLst>
              <a:ext uri="{FF2B5EF4-FFF2-40B4-BE49-F238E27FC236}">
                <a16:creationId xmlns:a16="http://schemas.microsoft.com/office/drawing/2014/main" id="{C1B88B7B-0EFC-42D5-AD02-61DCC55CD5A9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09621" y="8567556"/>
            <a:ext cx="1717604" cy="536963"/>
          </a:xfrm>
          <a:prstGeom prst="rect">
            <a:avLst/>
          </a:prstGeom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B9590660-901B-42FA-96DD-5147DDC3E840}"/>
              </a:ext>
            </a:extLst>
          </p:cNvPr>
          <p:cNvSpPr txBox="1"/>
          <p:nvPr/>
        </p:nvSpPr>
        <p:spPr>
          <a:xfrm>
            <a:off x="1615714" y="2051279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가정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기술가정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 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62735D3-8532-411A-8ED9-5C591273FACC}"/>
              </a:ext>
            </a:extLst>
          </p:cNvPr>
          <p:cNvSpPr txBox="1"/>
          <p:nvPr/>
        </p:nvSpPr>
        <p:spPr>
          <a:xfrm>
            <a:off x="1615714" y="2529148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중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1~2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C8ABFC2E-AA77-454C-83BE-A09F9D1407E8}"/>
              </a:ext>
            </a:extLst>
          </p:cNvPr>
          <p:cNvSpPr txBox="1"/>
          <p:nvPr/>
        </p:nvSpPr>
        <p:spPr>
          <a:xfrm>
            <a:off x="1615714" y="3377267"/>
            <a:ext cx="6260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혹은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헌옷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주머니 끈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꾸미기 재료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양면테이프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</a:p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클립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꾸미기 재료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119" name="그룹 1004">
            <a:extLst>
              <a:ext uri="{FF2B5EF4-FFF2-40B4-BE49-F238E27FC236}">
                <a16:creationId xmlns:a16="http://schemas.microsoft.com/office/drawing/2014/main" id="{4D647C6A-01C6-4C0D-8CE5-E009A234B59D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>
              <a:extLst>
                <a:ext uri="{FF2B5EF4-FFF2-40B4-BE49-F238E27FC236}">
                  <a16:creationId xmlns:a16="http://schemas.microsoft.com/office/drawing/2014/main" id="{A3AE6AA6-8C30-4E0C-A743-F966ADA144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>
            <a:extLst>
              <a:ext uri="{FF2B5EF4-FFF2-40B4-BE49-F238E27FC236}">
                <a16:creationId xmlns:a16="http://schemas.microsoft.com/office/drawing/2014/main" id="{CE6B09F0-4F80-453C-856B-8B061E1F98E8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>
            <a:extLst>
              <a:ext uri="{FF2B5EF4-FFF2-40B4-BE49-F238E27FC236}">
                <a16:creationId xmlns:a16="http://schemas.microsoft.com/office/drawing/2014/main" id="{631589B6-69ED-44CB-B8A3-250CAB01F845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>
              <a:extLst>
                <a:ext uri="{FF2B5EF4-FFF2-40B4-BE49-F238E27FC236}">
                  <a16:creationId xmlns:a16="http://schemas.microsoft.com/office/drawing/2014/main" id="{7B60C9E3-3BA6-4678-AF65-CE9F438EAB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>
            <a:extLst>
              <a:ext uri="{FF2B5EF4-FFF2-40B4-BE49-F238E27FC236}">
                <a16:creationId xmlns:a16="http://schemas.microsoft.com/office/drawing/2014/main" id="{DC78BC91-6487-47B1-A9EE-97C7ADDE2CF3}"/>
              </a:ext>
            </a:extLst>
          </p:cNvPr>
          <p:cNvGrpSpPr/>
          <p:nvPr/>
        </p:nvGrpSpPr>
        <p:grpSpPr>
          <a:xfrm>
            <a:off x="292608" y="2976178"/>
            <a:ext cx="1262179" cy="310399"/>
            <a:chOff x="201866" y="2218836"/>
            <a:chExt cx="1262179" cy="310399"/>
          </a:xfrm>
        </p:grpSpPr>
        <p:pic>
          <p:nvPicPr>
            <p:cNvPr id="61" name="Object 19">
              <a:extLst>
                <a:ext uri="{FF2B5EF4-FFF2-40B4-BE49-F238E27FC236}">
                  <a16:creationId xmlns:a16="http://schemas.microsoft.com/office/drawing/2014/main" id="{88E7224E-1208-4A1E-956B-1EF88522C72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>
            <a:extLst>
              <a:ext uri="{FF2B5EF4-FFF2-40B4-BE49-F238E27FC236}">
                <a16:creationId xmlns:a16="http://schemas.microsoft.com/office/drawing/2014/main" id="{E4EB55FA-1D40-4331-B709-5305AFFEAA5A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81231" y="3440437"/>
            <a:ext cx="1404019" cy="441952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D16F0003-F3ED-4A10-ADA0-628C8D8D8C9A}"/>
              </a:ext>
            </a:extLst>
          </p:cNvPr>
          <p:cNvSpPr txBox="1"/>
          <p:nvPr/>
        </p:nvSpPr>
        <p:spPr>
          <a:xfrm>
            <a:off x="1615714" y="2994317"/>
            <a:ext cx="57471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FF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업무 담당 장학사가 유튜브 업로드 후 입력 예정 </a:t>
            </a:r>
          </a:p>
        </p:txBody>
      </p:sp>
      <p:pic>
        <p:nvPicPr>
          <p:cNvPr id="64" name="Object 37">
            <a:extLst>
              <a:ext uri="{FF2B5EF4-FFF2-40B4-BE49-F238E27FC236}">
                <a16:creationId xmlns:a16="http://schemas.microsoft.com/office/drawing/2014/main" id="{3D01F42E-9A71-4FAB-AE48-94189E156524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47158" y="2954214"/>
            <a:ext cx="1195286" cy="46434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3C73CC9B-2454-4F83-B9A4-4DC7A7172E6E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63098" y="5030266"/>
            <a:ext cx="2176345" cy="122455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08A3BD8-6D2E-4CFC-A48F-08B44D0D707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714625" y="5046291"/>
            <a:ext cx="2183736" cy="122289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0749AA0-1948-4784-A95D-388179562DFB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181153" y="5050267"/>
            <a:ext cx="2208805" cy="12251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>
            <a:extLst>
              <a:ext uri="{FF2B5EF4-FFF2-40B4-BE49-F238E27FC236}">
                <a16:creationId xmlns:a16="http://schemas.microsoft.com/office/drawing/2014/main" id="{C5BEF251-F0AD-49BF-81EE-1F7508ADB1F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090621" y="-3309016"/>
            <a:ext cx="13777217" cy="17980725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3F451B02-761A-4434-8658-84967BDFE297}"/>
              </a:ext>
            </a:extLst>
          </p:cNvPr>
          <p:cNvSpPr txBox="1"/>
          <p:nvPr/>
        </p:nvSpPr>
        <p:spPr>
          <a:xfrm>
            <a:off x="433027" y="1714321"/>
            <a:ext cx="6733856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▶ 지구에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버려지는 많은 양의 폐 현수막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 옷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-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 현수막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 옷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의 양이 </a:t>
            </a:r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어마무시하다는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사실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! &lt;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영상시청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&gt; </a:t>
            </a:r>
          </a:p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1) </a:t>
            </a:r>
            <a:r>
              <a:rPr lang="ko-KR" altLang="en-US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넘쳐나는 </a:t>
            </a:r>
            <a:r>
              <a:rPr lang="ko-KR" altLang="en-US" sz="1400" b="1" dirty="0" err="1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폐현수막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…</a:t>
            </a:r>
            <a:r>
              <a:rPr lang="ko-KR" altLang="en-US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환경오염 줄일 대안은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? / </a:t>
            </a:r>
            <a:r>
              <a:rPr lang="ko-KR" altLang="en-US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연합뉴스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TV (</a:t>
            </a:r>
            <a:r>
              <a:rPr lang="en-US" altLang="ko-KR" sz="1400" b="1" dirty="0" err="1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YonhapnewsTV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 </a:t>
            </a:r>
          </a:p>
          <a:p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</a:t>
            </a:r>
            <a:r>
              <a:rPr lang="ko-KR" altLang="en-US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출처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: </a:t>
            </a:r>
            <a:r>
              <a:rPr lang="ko-KR" altLang="en-US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연합뉴스</a:t>
            </a:r>
            <a:r>
              <a:rPr lang="en-US" altLang="ko-KR" sz="1400" b="1" dirty="0" err="1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TV,</a:t>
            </a:r>
            <a:r>
              <a:rPr lang="en-US" altLang="ko-KR" sz="1400" b="1" dirty="0" err="1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hlinkClick r:id="rId9"/>
              </a:rPr>
              <a:t>https</a:t>
            </a:r>
            <a:r>
              <a:rPr lang="en-US" altLang="ko-KR" sz="1400" b="1" dirty="0">
                <a:solidFill>
                  <a:srgbClr val="0F0F0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hlinkClick r:id="rId9"/>
              </a:rPr>
              <a:t>://www.youtube.com/watch?v=e22ipv1EROE</a:t>
            </a:r>
            <a:endParaRPr lang="en-US" altLang="ko-KR" sz="1400" b="1" dirty="0">
              <a:solidFill>
                <a:srgbClr val="0F0F0F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2) 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우리가 버리는 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'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헌 옷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' 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어디로 가나 추적했더니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.. [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뉴스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.zip/MBC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뉴스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]</a:t>
            </a:r>
          </a:p>
          <a:p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  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출처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: MBC</a:t>
            </a:r>
            <a:r>
              <a:rPr lang="ko-KR" altLang="en-US" sz="1400" b="1" dirty="0">
                <a:solidFill>
                  <a:srgbClr val="0F0F0F"/>
                </a:solidFill>
                <a:latin typeface="Roboto"/>
              </a:rPr>
              <a:t>뉴스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</a:rPr>
              <a:t>, </a:t>
            </a:r>
            <a:r>
              <a:rPr lang="en-US" altLang="ko-KR" sz="1400" b="1" dirty="0">
                <a:solidFill>
                  <a:srgbClr val="0F0F0F"/>
                </a:solidFill>
                <a:latin typeface="Roboto"/>
                <a:hlinkClick r:id="rId10"/>
              </a:rPr>
              <a:t>https://www.youtube.com/watch?v=3oZlJAjPQ7E</a:t>
            </a:r>
            <a:endParaRPr lang="en-US" altLang="ko-KR" sz="1400" b="1" dirty="0">
              <a:solidFill>
                <a:srgbClr val="0F0F0F"/>
              </a:solidFill>
              <a:latin typeface="Roboto"/>
            </a:endParaRPr>
          </a:p>
          <a:p>
            <a:endParaRPr lang="en-US" altLang="ko-KR" sz="1600" b="1" dirty="0">
              <a:solidFill>
                <a:srgbClr val="0F0F0F"/>
              </a:solidFill>
              <a:latin typeface="Roboto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-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우리는 무엇을 실천할 수 있을까요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?</a:t>
            </a: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▶ 환경을 생각하는 업사이클링</a:t>
            </a:r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-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 현수막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 옷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으로 우리는 어떠한 업사이클링 작품을 만들 수 있을까요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?</a:t>
            </a: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-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 현수막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 옷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으로 나만의 파우치를 계획하고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만들어 봅시다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1)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나의 파우치 계획하기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완성 모양과 크기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(cm))</a:t>
            </a: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2)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준비물 확인하기</a:t>
            </a:r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 : </a:t>
            </a:r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폐현수막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혹은 </a:t>
            </a:r>
            <a:r>
              <a:rPr lang="ko-KR" altLang="en-US" sz="16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헌옷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주머니 끈 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꾸미기 재료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가위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테이프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       </a:t>
            </a: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  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양면테이프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(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자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클립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꾸미기 재료</a:t>
            </a:r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3)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메이킹 영상을 보며 나만의 파우치 만들기</a:t>
            </a:r>
          </a:p>
          <a:p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r>
              <a:rPr lang="en-US" altLang="ko-KR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4) </a:t>
            </a:r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친구와 함께 결과물 공유하기 및 감상하기</a:t>
            </a:r>
            <a:endParaRPr lang="en-US" altLang="ko-KR" sz="16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4" name="직사각형 3">
            <a:extLst>
              <a:ext uri="{FF2B5EF4-FFF2-40B4-BE49-F238E27FC236}">
                <a16:creationId xmlns:a16="http://schemas.microsoft.com/office/drawing/2014/main" id="{CA737756-3034-49E6-B1A7-CF092455F6C1}"/>
              </a:ext>
            </a:extLst>
          </p:cNvPr>
          <p:cNvSpPr/>
          <p:nvPr/>
        </p:nvSpPr>
        <p:spPr>
          <a:xfrm>
            <a:off x="809625" y="3900487"/>
            <a:ext cx="6248400" cy="797323"/>
          </a:xfrm>
          <a:prstGeom prst="rect">
            <a:avLst/>
          </a:prstGeom>
          <a:noFill/>
          <a:ln>
            <a:solidFill>
              <a:srgbClr val="0081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28BEFD0-78CB-4D82-8E85-6FEECB800CF5}"/>
              </a:ext>
            </a:extLst>
          </p:cNvPr>
          <p:cNvSpPr/>
          <p:nvPr/>
        </p:nvSpPr>
        <p:spPr>
          <a:xfrm>
            <a:off x="809625" y="5348287"/>
            <a:ext cx="6248400" cy="797323"/>
          </a:xfrm>
          <a:prstGeom prst="rect">
            <a:avLst/>
          </a:prstGeom>
          <a:noFill/>
          <a:ln>
            <a:solidFill>
              <a:srgbClr val="0081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68A5FB6-D721-48F7-B29A-E52E54EF59EC}"/>
              </a:ext>
            </a:extLst>
          </p:cNvPr>
          <p:cNvSpPr/>
          <p:nvPr/>
        </p:nvSpPr>
        <p:spPr>
          <a:xfrm>
            <a:off x="809625" y="6796087"/>
            <a:ext cx="6248400" cy="1299258"/>
          </a:xfrm>
          <a:prstGeom prst="rect">
            <a:avLst/>
          </a:prstGeom>
          <a:noFill/>
          <a:ln>
            <a:solidFill>
              <a:srgbClr val="0081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381</Words>
  <Application>Microsoft Office PowerPoint</Application>
  <PresentationFormat>사용자 지정</PresentationFormat>
  <Paragraphs>52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Roboto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pc</cp:lastModifiedBy>
  <cp:revision>32</cp:revision>
  <dcterms:created xsi:type="dcterms:W3CDTF">2023-06-01T14:19:55Z</dcterms:created>
  <dcterms:modified xsi:type="dcterms:W3CDTF">2024-10-23T04:09:55Z</dcterms:modified>
</cp:coreProperties>
</file>